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72" r:id="rId2"/>
  </p:sldMasterIdLst>
  <p:notesMasterIdLst>
    <p:notesMasterId r:id="rId62"/>
  </p:notesMasterIdLst>
  <p:handoutMasterIdLst>
    <p:handoutMasterId r:id="rId63"/>
  </p:handoutMasterIdLst>
  <p:sldIdLst>
    <p:sldId id="285" r:id="rId3"/>
    <p:sldId id="284" r:id="rId4"/>
    <p:sldId id="286" r:id="rId5"/>
    <p:sldId id="257" r:id="rId6"/>
    <p:sldId id="258" r:id="rId7"/>
    <p:sldId id="260" r:id="rId8"/>
    <p:sldId id="279" r:id="rId9"/>
    <p:sldId id="261" r:id="rId10"/>
    <p:sldId id="262" r:id="rId11"/>
    <p:sldId id="344" r:id="rId12"/>
    <p:sldId id="263" r:id="rId13"/>
    <p:sldId id="267" r:id="rId14"/>
    <p:sldId id="268" r:id="rId15"/>
    <p:sldId id="324" r:id="rId16"/>
    <p:sldId id="269" r:id="rId17"/>
    <p:sldId id="271" r:id="rId18"/>
    <p:sldId id="272" r:id="rId19"/>
    <p:sldId id="274" r:id="rId20"/>
    <p:sldId id="275" r:id="rId21"/>
    <p:sldId id="276" r:id="rId22"/>
    <p:sldId id="283" r:id="rId23"/>
    <p:sldId id="282" r:id="rId24"/>
    <p:sldId id="277" r:id="rId25"/>
    <p:sldId id="290" r:id="rId26"/>
    <p:sldId id="291" r:id="rId27"/>
    <p:sldId id="293" r:id="rId28"/>
    <p:sldId id="297" r:id="rId29"/>
    <p:sldId id="335" r:id="rId30"/>
    <p:sldId id="334" r:id="rId31"/>
    <p:sldId id="330" r:id="rId32"/>
    <p:sldId id="329" r:id="rId33"/>
    <p:sldId id="332" r:id="rId34"/>
    <p:sldId id="298" r:id="rId35"/>
    <p:sldId id="299" r:id="rId36"/>
    <p:sldId id="300" r:id="rId37"/>
    <p:sldId id="302" r:id="rId38"/>
    <p:sldId id="303" r:id="rId39"/>
    <p:sldId id="304" r:id="rId40"/>
    <p:sldId id="305" r:id="rId41"/>
    <p:sldId id="342" r:id="rId42"/>
    <p:sldId id="337" r:id="rId43"/>
    <p:sldId id="306" r:id="rId44"/>
    <p:sldId id="307" r:id="rId45"/>
    <p:sldId id="308" r:id="rId46"/>
    <p:sldId id="311" r:id="rId47"/>
    <p:sldId id="312" r:id="rId48"/>
    <p:sldId id="313" r:id="rId49"/>
    <p:sldId id="314" r:id="rId50"/>
    <p:sldId id="348" r:id="rId51"/>
    <p:sldId id="347" r:id="rId52"/>
    <p:sldId id="346" r:id="rId53"/>
    <p:sldId id="345" r:id="rId54"/>
    <p:sldId id="349" r:id="rId55"/>
    <p:sldId id="350" r:id="rId56"/>
    <p:sldId id="354" r:id="rId57"/>
    <p:sldId id="353" r:id="rId58"/>
    <p:sldId id="352" r:id="rId59"/>
    <p:sldId id="351" r:id="rId60"/>
    <p:sldId id="326" r:id="rId61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660066"/>
    <a:srgbClr val="CC3300"/>
    <a:srgbClr val="008000"/>
    <a:srgbClr val="FF33CC"/>
    <a:srgbClr val="FF3121"/>
    <a:srgbClr val="800000"/>
    <a:srgbClr val="FF00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7" autoAdjust="0"/>
    <p:restoredTop sz="94714" autoAdjust="0"/>
  </p:normalViewPr>
  <p:slideViewPr>
    <p:cSldViewPr>
      <p:cViewPr varScale="1">
        <p:scale>
          <a:sx n="71" d="100"/>
          <a:sy n="71" d="100"/>
        </p:scale>
        <p:origin x="-4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1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81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D06232E-A49A-43E6-8BAC-3E9D925FDC10}" type="datetimeFigureOut">
              <a:rPr lang="ar-SY" smtClean="0"/>
              <a:pPr/>
              <a:t>11/04/1432</a:t>
            </a:fld>
            <a:endParaRPr lang="ar-SY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C85FEB2-80C9-4A5C-9CF0-4D9F76742203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0CB2DF4-7145-4BD9-A74E-8719D064D8D3}" type="datetimeFigureOut">
              <a:rPr lang="ar-SA" smtClean="0"/>
              <a:pPr/>
              <a:t>4/11/1432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C69ADFC-B180-45FF-8FAE-38F5C3AD454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9ADFC-B180-45FF-8FAE-38F5C3AD4544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dirty="0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11D969-58D6-42DA-BE5A-33E6BFB85AE5}" type="datetimeFigureOut">
              <a:rPr lang="ar-SY" smtClean="0"/>
              <a:pPr/>
              <a:t>11/04/1432</a:t>
            </a:fld>
            <a:endParaRPr lang="ar-SY" dirty="0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Y" dirty="0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834840-C8FE-4798-ACAF-2C65B93FF90F}" type="slidenum">
              <a:rPr lang="ar-SY" smtClean="0"/>
              <a:pPr/>
              <a:t>‹#›</a:t>
            </a:fld>
            <a:endParaRPr lang="ar-SY" dirty="0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endParaRPr lang="ar-SY" dirty="0"/>
          </a:p>
        </p:txBody>
      </p:sp>
      <p:pic>
        <p:nvPicPr>
          <p:cNvPr id="1026" name="Picture 2" descr="J:\نسيمي\الصور     picture\صور إسلامية  Islamic\بسم الله الرحمن الرحيم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42910" y="1571612"/>
            <a:ext cx="7929618" cy="3214710"/>
          </a:xfrm>
          <a:prstGeom prst="rect">
            <a:avLst/>
          </a:prstGeom>
          <a:noFill/>
        </p:spPr>
      </p:pic>
      <p:pic>
        <p:nvPicPr>
          <p:cNvPr id="1027" name="Picture 3" descr="J:\نسيمي\الصور     picture\صور إسلامية  Islamic\30283_14540474400a18249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8776" y="357166"/>
            <a:ext cx="3896628" cy="857232"/>
          </a:xfrm>
          <a:prstGeom prst="rect">
            <a:avLst/>
          </a:prstGeom>
          <a:noFill/>
        </p:spPr>
      </p:pic>
      <p:pic>
        <p:nvPicPr>
          <p:cNvPr id="1028" name="Picture 4" descr="J:\نسيمي\الصور     picture\صور متحركة و بور\أسماء الله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643578"/>
            <a:ext cx="1214414" cy="1214422"/>
          </a:xfrm>
          <a:prstGeom prst="rect">
            <a:avLst/>
          </a:prstGeom>
          <a:noFill/>
        </p:spPr>
      </p:pic>
      <p:pic>
        <p:nvPicPr>
          <p:cNvPr id="3" name="Picture 2" descr="C:\Users\Microsoft\Desktop\FEMALE HORMONES\LOGOES\ekg-caduceus-medic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94687" y="5724525"/>
            <a:ext cx="849313" cy="113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533400" y="857232"/>
            <a:ext cx="8253442" cy="5643602"/>
          </a:xfrm>
        </p:spPr>
        <p:txBody>
          <a:bodyPr>
            <a:normAutofit/>
          </a:bodyPr>
          <a:lstStyle/>
          <a:p>
            <a:endParaRPr lang="ar-SY" dirty="0" smtClean="0">
              <a:solidFill>
                <a:schemeClr val="bg1"/>
              </a:solidFill>
            </a:endParaRPr>
          </a:p>
          <a:p>
            <a:r>
              <a:rPr lang="ar-SY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ar-SY" sz="32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</a:rPr>
              <a:t>الجواب :</a:t>
            </a:r>
            <a:endParaRPr lang="ar-SY" dirty="0" smtClean="0">
              <a:ln>
                <a:solidFill>
                  <a:srgbClr val="FFCC00"/>
                </a:solidFill>
              </a:ln>
              <a:solidFill>
                <a:srgbClr val="FFFF00"/>
              </a:solidFill>
            </a:endParaRPr>
          </a:p>
          <a:p>
            <a:pPr algn="just"/>
            <a:r>
              <a:rPr lang="ar-SY" sz="2800" dirty="0" smtClean="0">
                <a:solidFill>
                  <a:schemeClr val="bg1"/>
                </a:solidFill>
              </a:rPr>
              <a:t>بسبب </a:t>
            </a:r>
            <a:r>
              <a:rPr lang="ar-SA" sz="2800" dirty="0" smtClean="0">
                <a:solidFill>
                  <a:schemeClr val="bg1"/>
                </a:solidFill>
              </a:rPr>
              <a:t>التأثير السلبي للمواد المزلقة الكارهة للماء كحمض الشمع و الشمعات على سرعة ذوبان المواد الفعالة في الوسط الحمضي لأن هذه المواد يمكن </a:t>
            </a:r>
            <a:r>
              <a:rPr lang="ar-SY" sz="2800" dirty="0" smtClean="0">
                <a:solidFill>
                  <a:schemeClr val="bg1"/>
                </a:solidFill>
              </a:rPr>
              <a:t>أ</a:t>
            </a:r>
            <a:r>
              <a:rPr lang="ar-SA" sz="2800" dirty="0" smtClean="0">
                <a:solidFill>
                  <a:schemeClr val="bg1"/>
                </a:solidFill>
              </a:rPr>
              <a:t>ن تؤخر من نفاذ </a:t>
            </a:r>
            <a:r>
              <a:rPr lang="en-US" sz="2800" dirty="0" smtClean="0">
                <a:solidFill>
                  <a:schemeClr val="bg1"/>
                </a:solidFill>
              </a:rPr>
              <a:t>penetration</a:t>
            </a:r>
            <a:r>
              <a:rPr lang="ar-SA" sz="2800" dirty="0" smtClean="0">
                <a:solidFill>
                  <a:schemeClr val="bg1"/>
                </a:solidFill>
              </a:rPr>
              <a:t> السوائل الهضمية إلى ضمن مسحوق الماد</a:t>
            </a:r>
            <a:r>
              <a:rPr lang="ar-SY" sz="2800" dirty="0" smtClean="0">
                <a:solidFill>
                  <a:schemeClr val="bg1"/>
                </a:solidFill>
              </a:rPr>
              <a:t>ة</a:t>
            </a:r>
            <a:r>
              <a:rPr lang="ar-SA" sz="2800" dirty="0" smtClean="0">
                <a:solidFill>
                  <a:schemeClr val="bg1"/>
                </a:solidFill>
              </a:rPr>
              <a:t> الدوائية و بالتالي تؤخر من زمن ذوبان المواد الفعالة و امتصاصها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حيث تستعمل هذه المواد بنسب قليلة تتراوح بين (0.5-2)% من وزن المساحيق أو الحثيرات الجافة المعدة للضغط أو للتعبئة في آلة الكبسولات </a:t>
            </a:r>
            <a:r>
              <a:rPr lang="ar-SA" sz="2800" dirty="0" smtClean="0">
                <a:solidFill>
                  <a:schemeClr val="tx2">
                    <a:lumMod val="25000"/>
                  </a:schemeClr>
                </a:solidFill>
              </a:rPr>
              <a:t>.</a:t>
            </a:r>
            <a:endParaRPr lang="en-US" sz="2800" dirty="0" smtClean="0">
              <a:solidFill>
                <a:schemeClr val="tx2">
                  <a:lumMod val="25000"/>
                </a:schemeClr>
              </a:solidFill>
            </a:endParaRPr>
          </a:p>
          <a:p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929718" cy="3143248"/>
          </a:xfrm>
        </p:spPr>
        <p:txBody>
          <a:bodyPr>
            <a:normAutofit/>
          </a:bodyPr>
          <a:lstStyle/>
          <a:p>
            <a:endParaRPr lang="ar-SY" dirty="0" smtClean="0"/>
          </a:p>
          <a:p>
            <a:endParaRPr lang="ar-SY" dirty="0"/>
          </a:p>
          <a:p>
            <a:endParaRPr lang="ar-SY" dirty="0" smtClean="0"/>
          </a:p>
        </p:txBody>
      </p:sp>
      <p:sp>
        <p:nvSpPr>
          <p:cNvPr id="4" name="عنوان 1"/>
          <p:cNvSpPr>
            <a:spLocks noGrp="1"/>
          </p:cNvSpPr>
          <p:nvPr/>
        </p:nvSpPr>
        <p:spPr>
          <a:xfrm>
            <a:off x="1285852" y="642918"/>
            <a:ext cx="7500990" cy="157163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3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Y" sz="12800" dirty="0" smtClean="0"/>
              <a:t>أ</a:t>
            </a:r>
            <a:r>
              <a:rPr lang="ar-SA" sz="12800" dirty="0" err="1" smtClean="0"/>
              <a:t>همية</a:t>
            </a:r>
            <a:r>
              <a:rPr lang="ar-SA" sz="12800" dirty="0" smtClean="0"/>
              <a:t> المزلقات في عملية كبس المضغوطات :</a:t>
            </a:r>
            <a:endParaRPr lang="en-US" sz="5400" dirty="0" smtClean="0"/>
          </a:p>
          <a:p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dirty="0"/>
              <a:t/>
            </a:r>
            <a:br>
              <a:rPr lang="en-US" dirty="0"/>
            </a:br>
            <a:endParaRPr lang="ar-SY" dirty="0"/>
          </a:p>
        </p:txBody>
      </p:sp>
      <p:sp>
        <p:nvSpPr>
          <p:cNvPr id="5" name="مستطيل 4"/>
          <p:cNvSpPr/>
          <p:nvPr/>
        </p:nvSpPr>
        <p:spPr>
          <a:xfrm>
            <a:off x="428596" y="1500174"/>
            <a:ext cx="84296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أن أكثر المشاكل الصيدلانية التي نواجهها أثناء التصنيع تتعلق بعملية التزليق , هل كانت كافية , أو كان التزليق فوق أو تحت الحد الكافي , حيث أن إضافة كمية كبيرة من العامل المزلق أو كمية قليلة سوف يسبب مشاكل أثناء التصنيع . 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</a:rPr>
              <a:t>عندما تكون كمية العامل المزلق </a:t>
            </a:r>
            <a:r>
              <a:rPr lang="ar-SA" sz="2800" u="sng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</a:rPr>
              <a:t>قليلة</a:t>
            </a:r>
            <a:r>
              <a:rPr lang="ar-SA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سوف يتولد احتكاك كبير بين الأجزاء مع بعضها البعض , وما بين الأجزاء وآلة الضغط , 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وخلال إزالة الضغط سوف يتسبب بعدة مشاكل منها : 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660066"/>
                </a:solidFill>
              </a:rPr>
              <a:t>تكسرالمضغوطة أثناء لفظ المضغوطة</a:t>
            </a:r>
            <a:r>
              <a:rPr lang="ar-SY" sz="2800" dirty="0" smtClean="0">
                <a:solidFill>
                  <a:srgbClr val="660066"/>
                </a:solidFill>
              </a:rPr>
              <a:t>(بسبب التصاقها بحجرة الضغط )</a:t>
            </a:r>
            <a:endParaRPr lang="en-US" sz="2800" dirty="0" smtClean="0">
              <a:solidFill>
                <a:srgbClr val="660066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660066"/>
                </a:solidFill>
              </a:rPr>
              <a:t>يحدث تخريش على سطح المضغوطة (تحدث خدوش) </a:t>
            </a:r>
            <a:endParaRPr lang="en-US" sz="2800" dirty="0" smtClean="0">
              <a:solidFill>
                <a:srgbClr val="660066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660066"/>
                </a:solidFill>
              </a:rPr>
              <a:t>قد يحدث للمضغوطة تفلع (تقبع</a:t>
            </a:r>
            <a:r>
              <a:rPr lang="en-US" sz="2800" dirty="0" smtClean="0">
                <a:solidFill>
                  <a:srgbClr val="660066"/>
                </a:solidFill>
              </a:rPr>
              <a:t>capping  </a:t>
            </a:r>
            <a:r>
              <a:rPr lang="ar-SA" sz="2800" dirty="0" smtClean="0">
                <a:solidFill>
                  <a:srgbClr val="660066"/>
                </a:solidFill>
              </a:rPr>
              <a:t>)</a:t>
            </a:r>
            <a:endParaRPr lang="ar-SY" sz="2800" dirty="0" smtClean="0">
              <a:solidFill>
                <a:srgbClr val="660066"/>
              </a:solidFill>
            </a:endParaRPr>
          </a:p>
          <a:p>
            <a:pPr lvl="0" algn="just"/>
            <a:r>
              <a:rPr lang="ar-SA" sz="2800" dirty="0" smtClean="0">
                <a:solidFill>
                  <a:schemeClr val="bg1"/>
                </a:solidFill>
              </a:rPr>
              <a:t>والسبب يعود إلى الاحتكاك الشديد مع حجرة الضغط , لذلك يجب أن يكون إضافة العامل المزلق بكميات مدروسة</a:t>
            </a:r>
            <a:r>
              <a:rPr lang="ar-SY" sz="2800" dirty="0" smtClean="0">
                <a:solidFill>
                  <a:schemeClr val="bg1"/>
                </a:solidFill>
              </a:rPr>
              <a:t> 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فرعي 3"/>
          <p:cNvSpPr>
            <a:spLocks noGrp="1"/>
          </p:cNvSpPr>
          <p:nvPr>
            <p:ph type="subTitle" idx="1"/>
          </p:nvPr>
        </p:nvSpPr>
        <p:spPr>
          <a:xfrm>
            <a:off x="533400" y="857232"/>
            <a:ext cx="8324880" cy="5786478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>
                <a:solidFill>
                  <a:srgbClr val="CC3300"/>
                </a:solidFill>
              </a:rPr>
              <a:t>عندما تكون كمية العامل المزلق </a:t>
            </a:r>
            <a:r>
              <a:rPr lang="ar-SA" u="sng" dirty="0" smtClean="0">
                <a:solidFill>
                  <a:srgbClr val="CC3300"/>
                </a:solidFill>
              </a:rPr>
              <a:t>كبيرة</a:t>
            </a:r>
            <a:r>
              <a:rPr lang="ar-SA" dirty="0" smtClean="0">
                <a:solidFill>
                  <a:srgbClr val="CC3300"/>
                </a:solidFill>
              </a:rPr>
              <a:t> : </a:t>
            </a:r>
            <a:r>
              <a:rPr lang="ar-SA" dirty="0" smtClean="0">
                <a:solidFill>
                  <a:schemeClr val="bg1"/>
                </a:solidFill>
              </a:rPr>
              <a:t>سوف نحصل على مضغوطات ذات خواص ميكانيكية سيئة مثل : 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dirty="0" smtClean="0">
                <a:solidFill>
                  <a:srgbClr val="CC3300"/>
                </a:solidFill>
              </a:rPr>
              <a:t>تصبح المضغوطة</a:t>
            </a:r>
            <a:r>
              <a:rPr lang="ar-SY" dirty="0" smtClean="0">
                <a:solidFill>
                  <a:srgbClr val="CC3300"/>
                </a:solidFill>
              </a:rPr>
              <a:t> هشة و ضعيفة و</a:t>
            </a:r>
            <a:r>
              <a:rPr lang="ar-SA" dirty="0" smtClean="0">
                <a:solidFill>
                  <a:srgbClr val="CC3300"/>
                </a:solidFill>
              </a:rPr>
              <a:t> أقل مقاومة للتكسر</a:t>
            </a:r>
            <a:r>
              <a:rPr lang="ar-SY" dirty="0" smtClean="0">
                <a:solidFill>
                  <a:srgbClr val="CC3300"/>
                </a:solidFill>
              </a:rPr>
              <a:t> ( لأن المزلق يعزل بين الأجزاء )</a:t>
            </a:r>
            <a:r>
              <a:rPr lang="ar-SA" dirty="0" smtClean="0">
                <a:solidFill>
                  <a:srgbClr val="CC3300"/>
                </a:solidFill>
              </a:rPr>
              <a:t> </a:t>
            </a:r>
            <a:endParaRPr lang="en-US" dirty="0" smtClean="0">
              <a:solidFill>
                <a:srgbClr val="CC3300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dirty="0" smtClean="0">
                <a:solidFill>
                  <a:srgbClr val="CC3300"/>
                </a:solidFill>
              </a:rPr>
              <a:t>ينقص تفتت المضغوطة , وتنقص الانحلالية</a:t>
            </a:r>
            <a:r>
              <a:rPr lang="ar-SY" dirty="0" smtClean="0">
                <a:solidFill>
                  <a:srgbClr val="CC3300"/>
                </a:solidFill>
              </a:rPr>
              <a:t> ( إذا كان المزلق كاره للماء ينقص تبلل المضغوطة بالسوائل الهضمية )</a:t>
            </a:r>
            <a:r>
              <a:rPr lang="ar-SA" dirty="0" smtClean="0">
                <a:solidFill>
                  <a:srgbClr val="CC3300"/>
                </a:solidFill>
              </a:rPr>
              <a:t> </a:t>
            </a:r>
            <a:endParaRPr lang="ar-SY" dirty="0" smtClean="0">
              <a:solidFill>
                <a:srgbClr val="CC3300"/>
              </a:solidFill>
            </a:endParaRPr>
          </a:p>
          <a:p>
            <a:pPr lvl="0" algn="just"/>
            <a:r>
              <a:rPr lang="ar-SA" dirty="0" smtClean="0">
                <a:solidFill>
                  <a:srgbClr val="CC3300"/>
                </a:solidFill>
              </a:rPr>
              <a:t>وبالتالي فان التوافر الحيوي ينقص . </a:t>
            </a:r>
            <a:endParaRPr lang="en-US" dirty="0" smtClean="0">
              <a:solidFill>
                <a:srgbClr val="CC3300"/>
              </a:solidFill>
            </a:endParaRPr>
          </a:p>
          <a:p>
            <a:pPr algn="just"/>
            <a:r>
              <a:rPr lang="ar-S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وهذه التأثيرات السيئة السابقة تنتج</a:t>
            </a:r>
            <a:r>
              <a:rPr lang="ar-SY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عن أحد هذه الأمور</a:t>
            </a:r>
            <a:r>
              <a:rPr lang="ar-S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 : </a:t>
            </a:r>
            <a:endParaRPr lang="en-US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ar-SA" dirty="0" smtClean="0">
                <a:solidFill>
                  <a:schemeClr val="bg1"/>
                </a:solidFill>
              </a:rPr>
              <a:t>زيادة العامل المزلق 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ar-SA" dirty="0" smtClean="0">
                <a:solidFill>
                  <a:schemeClr val="bg1"/>
                </a:solidFill>
              </a:rPr>
              <a:t>إطالة زمن المزج , حيث حتى ولو كانت كمية العامل المزلق كافية أو كانت قليلة , وقمنا بإطالة زمن المزج فسوف تنتج لدينا مضغوطات سهلة التكسر . </a:t>
            </a:r>
            <a:endParaRPr lang="en-US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ar-SA" dirty="0" smtClean="0">
                <a:solidFill>
                  <a:schemeClr val="bg1"/>
                </a:solidFill>
              </a:rPr>
              <a:t>شدة المزج , حيث أن شدة المزج لها دور كبير في الحصول على مزيج متجانس بشكل أسرع و حتى الحصول على مزيج مثالي</a:t>
            </a:r>
            <a:r>
              <a:rPr lang="ar-SY" dirty="0" smtClean="0">
                <a:solidFill>
                  <a:schemeClr val="bg1"/>
                </a:solidFill>
              </a:rPr>
              <a:t> .</a:t>
            </a:r>
            <a:endParaRPr lang="ar-SY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533400" y="3643314"/>
            <a:ext cx="8324880" cy="2857520"/>
          </a:xfrm>
        </p:spPr>
        <p:txBody>
          <a:bodyPr>
            <a:normAutofit/>
          </a:bodyPr>
          <a:lstStyle/>
          <a:p>
            <a:endParaRPr lang="ar-SY" sz="4000" dirty="0" smtClean="0"/>
          </a:p>
          <a:p>
            <a:endParaRPr lang="ar-SY" dirty="0"/>
          </a:p>
        </p:txBody>
      </p:sp>
      <p:sp>
        <p:nvSpPr>
          <p:cNvPr id="5" name="مستطيل 4"/>
          <p:cNvSpPr/>
          <p:nvPr/>
        </p:nvSpPr>
        <p:spPr>
          <a:xfrm>
            <a:off x="1285852" y="1500174"/>
            <a:ext cx="75724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ar-SY" sz="4000" dirty="0" smtClean="0">
                <a:solidFill>
                  <a:srgbClr val="FFCC00"/>
                </a:solidFill>
                <a:effectLst>
                  <a:glow rad="101600">
                    <a:srgbClr val="008000">
                      <a:alpha val="60000"/>
                    </a:srgbClr>
                  </a:glow>
                </a:effectLst>
              </a:rPr>
              <a:t>سؤال - بما أن </a:t>
            </a:r>
            <a:r>
              <a:rPr lang="ar-SA" sz="4000" dirty="0" smtClean="0">
                <a:solidFill>
                  <a:srgbClr val="FFCC00"/>
                </a:solidFill>
                <a:effectLst>
                  <a:glow rad="101600">
                    <a:srgbClr val="008000">
                      <a:alpha val="60000"/>
                    </a:srgbClr>
                  </a:glow>
                </a:effectLst>
              </a:rPr>
              <a:t>جميع التأثيرات السيئة الناتجة عن العامل المزلق تكون ناتجة عن سبب رئيسي وهو أن العامل المزلق كاره للماء بشدة </a:t>
            </a:r>
            <a:r>
              <a:rPr lang="ar-SY" sz="4000" dirty="0" smtClean="0">
                <a:solidFill>
                  <a:srgbClr val="FFCC00"/>
                </a:solidFill>
                <a:effectLst>
                  <a:glow rad="101600">
                    <a:srgbClr val="008000">
                      <a:alpha val="60000"/>
                    </a:srgbClr>
                  </a:glow>
                </a:effectLst>
              </a:rPr>
              <a:t>و</a:t>
            </a:r>
            <a:r>
              <a:rPr lang="ar-SA" sz="4000" dirty="0" smtClean="0">
                <a:solidFill>
                  <a:srgbClr val="FFCC00"/>
                </a:solidFill>
                <a:effectLst>
                  <a:glow rad="101600">
                    <a:srgbClr val="008000">
                      <a:alpha val="60000"/>
                    </a:srgbClr>
                  </a:glow>
                </a:effectLst>
              </a:rPr>
              <a:t> لذلك يكون التفتت والانحلال صعبين , كما أن الارتباط يكون ضعيف (مضغوطة هشة)</a:t>
            </a:r>
            <a:r>
              <a:rPr lang="ar-SY" sz="4000" dirty="0" smtClean="0">
                <a:solidFill>
                  <a:srgbClr val="FFCC00"/>
                </a:solidFill>
                <a:effectLst>
                  <a:glow rad="101600">
                    <a:srgbClr val="008000">
                      <a:alpha val="60000"/>
                    </a:srgbClr>
                  </a:glow>
                </a:effectLst>
              </a:rPr>
              <a:t> فما هو الحل ؟</a:t>
            </a:r>
            <a:endParaRPr lang="ar-SY" sz="4000" b="1" dirty="0" smtClean="0">
              <a:solidFill>
                <a:srgbClr val="FFCC00"/>
              </a:solidFill>
              <a:effectLst>
                <a:glow rad="101600">
                  <a:srgbClr val="0080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571472" y="0"/>
            <a:ext cx="8143932" cy="3714752"/>
          </a:xfrm>
        </p:spPr>
        <p:txBody>
          <a:bodyPr>
            <a:normAutofit lnSpcReduction="10000"/>
          </a:bodyPr>
          <a:lstStyle/>
          <a:p>
            <a:endParaRPr lang="ar-SY" sz="5700" dirty="0" smtClean="0"/>
          </a:p>
          <a:p>
            <a:pPr algn="just"/>
            <a:r>
              <a:rPr lang="ar-SY" sz="3600" dirty="0" smtClean="0">
                <a:solidFill>
                  <a:srgbClr val="92D050"/>
                </a:solidFill>
                <a:effectLst>
                  <a:glow rad="101600">
                    <a:schemeClr val="accent1">
                      <a:lumMod val="50000"/>
                      <a:alpha val="60000"/>
                    </a:schemeClr>
                  </a:glow>
                </a:effectLst>
              </a:rPr>
              <a:t>الحل : </a:t>
            </a:r>
            <a:r>
              <a:rPr lang="ar-SA" sz="3600" dirty="0" smtClean="0">
                <a:solidFill>
                  <a:schemeClr val="bg1"/>
                </a:solidFill>
                <a:effectLst/>
              </a:rPr>
              <a:t>استبدال العامل المزلق الكاره للماء بعامل مزلق محب للماء مثل </a:t>
            </a:r>
            <a:r>
              <a:rPr lang="ar-SA" sz="3600" dirty="0" smtClean="0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بولي ايتلين غليكول 6000 </a:t>
            </a:r>
            <a:r>
              <a:rPr lang="en-US" sz="3600" dirty="0" smtClean="0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PEG</a:t>
            </a:r>
            <a:r>
              <a:rPr lang="ar-SA" sz="3600" dirty="0" smtClean="0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</a:t>
            </a:r>
            <a:r>
              <a:rPr lang="ar-SA" sz="3600" dirty="0" smtClean="0">
                <a:solidFill>
                  <a:schemeClr val="bg1"/>
                </a:solidFill>
                <a:effectLst/>
              </a:rPr>
              <a:t>, حيث انه يستخدم في صناعة المضغوطات الفوارة , والتي كما تعلمون يفضل أن لا تترك بقع زيتية ( من المزلق الكاره للماء ) فوق الماء الذي يتم فيه الفوران </a:t>
            </a:r>
            <a:r>
              <a:rPr lang="en-US" sz="3600" dirty="0" smtClean="0">
                <a:solidFill>
                  <a:schemeClr val="bg1"/>
                </a:solidFill>
                <a:effectLst/>
              </a:rPr>
              <a:t>.</a:t>
            </a:r>
            <a:endParaRPr lang="ar-SY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71472" y="5143512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Y" sz="3600" b="1" dirty="0" smtClean="0">
                <a:ln>
                  <a:solidFill>
                    <a:srgbClr val="FF0000"/>
                  </a:solidFill>
                </a:ln>
                <a:solidFill>
                  <a:srgbClr val="FFCC00"/>
                </a:solidFill>
              </a:rPr>
              <a:t>- </a:t>
            </a:r>
            <a:r>
              <a:rPr lang="ar-SY" sz="3600" b="1" dirty="0" err="1" smtClean="0">
                <a:ln>
                  <a:solidFill>
                    <a:srgbClr val="FF0000"/>
                  </a:solidFill>
                </a:ln>
                <a:solidFill>
                  <a:srgbClr val="FFCC00"/>
                </a:solidFill>
              </a:rPr>
              <a:t>و</a:t>
            </a:r>
            <a:r>
              <a:rPr lang="ar-SY" sz="3600" b="1" dirty="0" smtClean="0">
                <a:ln>
                  <a:solidFill>
                    <a:srgbClr val="FF0000"/>
                  </a:solidFill>
                </a:ln>
                <a:solidFill>
                  <a:srgbClr val="FFCC00"/>
                </a:solidFill>
              </a:rPr>
              <a:t> لكن ما هي مساوئ المزلقات المحبة للماء ؟</a:t>
            </a:r>
            <a:endParaRPr lang="ar-SY" sz="3600" b="1" dirty="0">
              <a:ln>
                <a:solidFill>
                  <a:srgbClr val="FF0000"/>
                </a:solidFill>
              </a:ln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1428728" y="5357826"/>
            <a:ext cx="7143800" cy="1214422"/>
          </a:xfrm>
        </p:spPr>
        <p:txBody>
          <a:bodyPr>
            <a:normAutofit/>
          </a:bodyPr>
          <a:lstStyle/>
          <a:p>
            <a:r>
              <a:rPr lang="ar-SY" sz="3600" b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* إذا ما هو الحل النهائي ؟</a:t>
            </a:r>
            <a:endParaRPr lang="ar-SY" sz="3600" b="1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928630" y="928670"/>
            <a:ext cx="80725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Y" sz="3600" b="1" dirty="0" smtClean="0">
                <a:ln>
                  <a:solidFill>
                    <a:srgbClr val="FF0000"/>
                  </a:solidFill>
                </a:ln>
                <a:solidFill>
                  <a:srgbClr val="FFCC00"/>
                </a:solidFill>
              </a:rPr>
              <a:t> مساوئ المزلقات المحبة للماء :</a:t>
            </a:r>
          </a:p>
          <a:p>
            <a:pPr algn="just"/>
            <a:r>
              <a:rPr lang="ar-SA" sz="3600" dirty="0" smtClean="0">
                <a:solidFill>
                  <a:schemeClr val="bg1"/>
                </a:solidFill>
              </a:rPr>
              <a:t>قدر</a:t>
            </a:r>
            <a:r>
              <a:rPr lang="ar-SY" sz="3600" dirty="0" smtClean="0">
                <a:solidFill>
                  <a:schemeClr val="bg1"/>
                </a:solidFill>
              </a:rPr>
              <a:t>تها</a:t>
            </a:r>
            <a:r>
              <a:rPr lang="ar-SA" sz="3600" dirty="0" smtClean="0">
                <a:solidFill>
                  <a:schemeClr val="bg1"/>
                </a:solidFill>
              </a:rPr>
              <a:t> </a:t>
            </a:r>
            <a:r>
              <a:rPr lang="ar-SY" sz="3600" dirty="0" smtClean="0">
                <a:solidFill>
                  <a:schemeClr val="bg1"/>
                </a:solidFill>
              </a:rPr>
              <a:t>ال</a:t>
            </a:r>
            <a:r>
              <a:rPr lang="ar-SA" sz="3600" dirty="0" smtClean="0">
                <a:solidFill>
                  <a:schemeClr val="bg1"/>
                </a:solidFill>
              </a:rPr>
              <a:t>تزليقية</a:t>
            </a:r>
            <a:r>
              <a:rPr lang="ar-SY" sz="3600" dirty="0" smtClean="0">
                <a:solidFill>
                  <a:schemeClr val="bg1"/>
                </a:solidFill>
              </a:rPr>
              <a:t> أقل</a:t>
            </a:r>
            <a:r>
              <a:rPr lang="ar-SA" sz="3600" dirty="0" smtClean="0">
                <a:solidFill>
                  <a:schemeClr val="bg1"/>
                </a:solidFill>
              </a:rPr>
              <a:t> من المزلق</a:t>
            </a:r>
            <a:r>
              <a:rPr lang="ar-SY" sz="3600" dirty="0" err="1" smtClean="0">
                <a:solidFill>
                  <a:schemeClr val="bg1"/>
                </a:solidFill>
              </a:rPr>
              <a:t>ات</a:t>
            </a:r>
            <a:r>
              <a:rPr lang="ar-SA" sz="3600" dirty="0" smtClean="0">
                <a:solidFill>
                  <a:schemeClr val="bg1"/>
                </a:solidFill>
              </a:rPr>
              <a:t> الكاره</a:t>
            </a:r>
            <a:r>
              <a:rPr lang="ar-SY" sz="3600" dirty="0" smtClean="0">
                <a:solidFill>
                  <a:schemeClr val="bg1"/>
                </a:solidFill>
              </a:rPr>
              <a:t>ة</a:t>
            </a:r>
            <a:r>
              <a:rPr lang="ar-SA" sz="3600" dirty="0" smtClean="0">
                <a:solidFill>
                  <a:schemeClr val="bg1"/>
                </a:solidFill>
              </a:rPr>
              <a:t> للماء , حيث تكون كمية صغيرة من المزلق</a:t>
            </a:r>
            <a:r>
              <a:rPr lang="ar-SY" sz="3600" dirty="0" err="1" smtClean="0">
                <a:solidFill>
                  <a:schemeClr val="bg1"/>
                </a:solidFill>
              </a:rPr>
              <a:t>ات</a:t>
            </a:r>
            <a:r>
              <a:rPr lang="ar-SA" sz="3600" dirty="0" smtClean="0">
                <a:solidFill>
                  <a:schemeClr val="bg1"/>
                </a:solidFill>
              </a:rPr>
              <a:t> الكاره</a:t>
            </a:r>
            <a:r>
              <a:rPr lang="ar-SY" sz="3600" dirty="0" smtClean="0">
                <a:solidFill>
                  <a:schemeClr val="bg1"/>
                </a:solidFill>
              </a:rPr>
              <a:t>ة</a:t>
            </a:r>
            <a:r>
              <a:rPr lang="ar-SA" sz="3600" dirty="0" smtClean="0">
                <a:solidFill>
                  <a:schemeClr val="bg1"/>
                </a:solidFill>
              </a:rPr>
              <a:t> للماء حوالي</a:t>
            </a:r>
            <a:r>
              <a:rPr lang="ar-SY" sz="3600" dirty="0" smtClean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ar-SY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ar-SA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0,25</a:t>
            </a:r>
            <a:r>
              <a:rPr lang="ar-SY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ar-SA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% </a:t>
            </a:r>
            <a:r>
              <a:rPr lang="ar-SA" sz="3600" dirty="0" smtClean="0">
                <a:solidFill>
                  <a:schemeClr val="bg1"/>
                </a:solidFill>
              </a:rPr>
              <a:t>كافية , بينما العامل المزلق المحب للماء قد تصل نسبة إضافته على الأقل </a:t>
            </a:r>
            <a:r>
              <a:rPr lang="ar-SY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ar-SA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ar-SY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ar-SA" sz="36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%</a:t>
            </a:r>
            <a:r>
              <a:rPr lang="ar-SA" sz="3600" dirty="0" smtClean="0">
                <a:solidFill>
                  <a:schemeClr val="bg1"/>
                </a:solidFill>
              </a:rPr>
              <a:t> , كما أن العامل المزلق</a:t>
            </a:r>
            <a:r>
              <a:rPr lang="ar-SY" sz="3600" dirty="0" err="1" smtClean="0">
                <a:solidFill>
                  <a:schemeClr val="bg1"/>
                </a:solidFill>
              </a:rPr>
              <a:t>ات</a:t>
            </a:r>
            <a:r>
              <a:rPr lang="ar-SA" sz="3600" dirty="0" smtClean="0">
                <a:solidFill>
                  <a:schemeClr val="bg1"/>
                </a:solidFill>
              </a:rPr>
              <a:t> المحب</a:t>
            </a:r>
            <a:r>
              <a:rPr lang="ar-SY" sz="3600" dirty="0" smtClean="0">
                <a:solidFill>
                  <a:schemeClr val="bg1"/>
                </a:solidFill>
              </a:rPr>
              <a:t>ة</a:t>
            </a:r>
            <a:r>
              <a:rPr lang="ar-SA" sz="3600" dirty="0" smtClean="0">
                <a:solidFill>
                  <a:schemeClr val="bg1"/>
                </a:solidFill>
              </a:rPr>
              <a:t> للماء له</a:t>
            </a:r>
            <a:r>
              <a:rPr lang="ar-SY" sz="3600" dirty="0" smtClean="0">
                <a:solidFill>
                  <a:schemeClr val="bg1"/>
                </a:solidFill>
              </a:rPr>
              <a:t>ا</a:t>
            </a:r>
            <a:r>
              <a:rPr lang="ar-SA" sz="3600" dirty="0" smtClean="0">
                <a:solidFill>
                  <a:schemeClr val="bg1"/>
                </a:solidFill>
              </a:rPr>
              <a:t> عدة مشاكل</a:t>
            </a:r>
            <a:r>
              <a:rPr lang="ar-SY" sz="3600" dirty="0" smtClean="0">
                <a:solidFill>
                  <a:schemeClr val="bg1"/>
                </a:solidFill>
              </a:rPr>
              <a:t> أخرى .</a:t>
            </a:r>
            <a:endParaRPr lang="ar-SY" sz="3600" b="1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  <a:p>
            <a:pPr algn="just"/>
            <a:endParaRPr lang="ar-SY" sz="3600" b="1" dirty="0">
              <a:ln>
                <a:solidFill>
                  <a:srgbClr val="FF0000"/>
                </a:solidFill>
              </a:ln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4429124" y="1357298"/>
            <a:ext cx="4500594" cy="5072098"/>
          </a:xfrm>
        </p:spPr>
        <p:txBody>
          <a:bodyPr>
            <a:normAutofit/>
          </a:bodyPr>
          <a:lstStyle/>
          <a:p>
            <a:pPr algn="just"/>
            <a:r>
              <a:rPr lang="ar-SA" sz="4400" dirty="0" smtClean="0">
                <a:solidFill>
                  <a:schemeClr val="bg1"/>
                </a:solidFill>
              </a:rPr>
              <a:t>المشاركة بين النوعين , المزلق</a:t>
            </a:r>
            <a:r>
              <a:rPr lang="ar-SY" sz="4400" dirty="0" err="1" smtClean="0">
                <a:solidFill>
                  <a:schemeClr val="bg1"/>
                </a:solidFill>
              </a:rPr>
              <a:t>ات</a:t>
            </a:r>
            <a:r>
              <a:rPr lang="ar-SA" sz="4400" dirty="0" smtClean="0">
                <a:solidFill>
                  <a:schemeClr val="bg1"/>
                </a:solidFill>
              </a:rPr>
              <a:t> المحب</a:t>
            </a:r>
            <a:r>
              <a:rPr lang="ar-SY" sz="4400" dirty="0" smtClean="0">
                <a:solidFill>
                  <a:schemeClr val="bg1"/>
                </a:solidFill>
              </a:rPr>
              <a:t>ة</a:t>
            </a:r>
            <a:r>
              <a:rPr lang="ar-SA" sz="4400" dirty="0" smtClean="0">
                <a:solidFill>
                  <a:schemeClr val="bg1"/>
                </a:solidFill>
              </a:rPr>
              <a:t> للماء</a:t>
            </a:r>
            <a:r>
              <a:rPr lang="ar-SY" sz="4400" dirty="0" smtClean="0">
                <a:solidFill>
                  <a:schemeClr val="bg1"/>
                </a:solidFill>
              </a:rPr>
              <a:t> و</a:t>
            </a:r>
            <a:r>
              <a:rPr lang="ar-SA" sz="4400" dirty="0" smtClean="0"/>
              <a:t> </a:t>
            </a:r>
            <a:r>
              <a:rPr lang="ar-SA" sz="4400" dirty="0" smtClean="0">
                <a:solidFill>
                  <a:schemeClr val="bg1"/>
                </a:solidFill>
              </a:rPr>
              <a:t>المزلق</a:t>
            </a:r>
            <a:r>
              <a:rPr lang="ar-SY" sz="4400" dirty="0" err="1" smtClean="0">
                <a:solidFill>
                  <a:schemeClr val="bg1"/>
                </a:solidFill>
              </a:rPr>
              <a:t>ات</a:t>
            </a:r>
            <a:r>
              <a:rPr lang="ar-SA" sz="4400" dirty="0" smtClean="0">
                <a:solidFill>
                  <a:schemeClr val="bg1"/>
                </a:solidFill>
              </a:rPr>
              <a:t> الكاره</a:t>
            </a:r>
            <a:r>
              <a:rPr lang="ar-SY" sz="4400" dirty="0" smtClean="0">
                <a:solidFill>
                  <a:schemeClr val="bg1"/>
                </a:solidFill>
              </a:rPr>
              <a:t>ة</a:t>
            </a:r>
            <a:r>
              <a:rPr lang="ar-SA" sz="4400" dirty="0" smtClean="0">
                <a:solidFill>
                  <a:schemeClr val="bg1"/>
                </a:solidFill>
              </a:rPr>
              <a:t> للماء </a:t>
            </a:r>
            <a:r>
              <a:rPr lang="ar-SY" sz="4400" dirty="0" smtClean="0">
                <a:solidFill>
                  <a:schemeClr val="bg1"/>
                </a:solidFill>
              </a:rPr>
              <a:t>.</a:t>
            </a:r>
            <a:endParaRPr lang="ar-SY" sz="3200" dirty="0">
              <a:effectLst>
                <a:glow rad="101600">
                  <a:schemeClr val="tx1">
                    <a:lumMod val="85000"/>
                    <a:alpha val="60000"/>
                  </a:schemeClr>
                </a:glow>
              </a:effectLst>
            </a:endParaRPr>
          </a:p>
        </p:txBody>
      </p:sp>
      <p:pic>
        <p:nvPicPr>
          <p:cNvPr id="4098" name="Picture 2" descr="J:\نسيمي\الصور     picture\Fun\DREAMS PHOTOS (7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2" cy="6215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214290"/>
            <a:ext cx="8715404" cy="2786082"/>
          </a:xfrm>
        </p:spPr>
        <p:txBody>
          <a:bodyPr>
            <a:noAutofit/>
          </a:bodyPr>
          <a:lstStyle/>
          <a:p>
            <a:r>
              <a:rPr lang="ar-SA" sz="4800" dirty="0" smtClean="0"/>
              <a:t>:</a:t>
            </a:r>
            <a:r>
              <a:rPr lang="en-US" sz="4800" dirty="0" smtClean="0"/>
              <a:t> Lubricant </a:t>
            </a:r>
            <a:r>
              <a:rPr lang="en-US" sz="4800" dirty="0" err="1" smtClean="0"/>
              <a:t>sensity</a:t>
            </a:r>
            <a:r>
              <a:rPr lang="ar-SA" sz="4800" i="1" u="sng" dirty="0" smtClean="0"/>
              <a:t>الحساسية للعامل المزلق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endParaRPr lang="ar-SY" sz="4800" dirty="0"/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>
          <a:xfrm>
            <a:off x="533400" y="2357430"/>
            <a:ext cx="7854696" cy="3929090"/>
          </a:xfrm>
        </p:spPr>
        <p:txBody>
          <a:bodyPr>
            <a:normAutofit/>
          </a:bodyPr>
          <a:lstStyle/>
          <a:p>
            <a:pPr algn="justLow"/>
            <a:r>
              <a:rPr lang="ar-SA" sz="3200" dirty="0" smtClean="0">
                <a:solidFill>
                  <a:schemeClr val="bg1"/>
                </a:solidFill>
              </a:rPr>
              <a:t>المقصود بالحساسية للعامل المزلق , هو مقدار تناقص مقاومة المضغوطة للكسر بوجود العامل المزلق , أي عندما نقول عن مادة أنها حساسة للعامل المزلق بشدة , أي انه عند إضافة كمية قليلة من العامل المزلق وبزمن مزج قليل سيؤدي ذلك إلى إضعاف المقاومة للكسر بشكل شديد (تصبح هشة و قابلة للكسر) . حيث أن كل صيغة لها حساسية للعامل المزلق مختلفة عن حساسية الصيغة الأخرى</a:t>
            </a:r>
            <a:r>
              <a:rPr lang="ar-SY" sz="3200" dirty="0" smtClean="0">
                <a:solidFill>
                  <a:schemeClr val="bg1"/>
                </a:solidFill>
              </a:rPr>
              <a:t> .</a:t>
            </a:r>
            <a:endParaRPr lang="ar-SY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500034" y="571480"/>
            <a:ext cx="8358246" cy="6286520"/>
          </a:xfrm>
        </p:spPr>
        <p:txBody>
          <a:bodyPr>
            <a:normAutofit/>
          </a:bodyPr>
          <a:lstStyle/>
          <a:p>
            <a:pPr algn="just"/>
            <a:r>
              <a:rPr lang="ar-SA" sz="28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ولحساب حساسية الصيغة </a:t>
            </a:r>
            <a:r>
              <a:rPr lang="en-US" sz="28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formulation</a:t>
            </a:r>
            <a:r>
              <a:rPr lang="ar-SA" sz="28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للعامل المزلق </a:t>
            </a:r>
            <a:r>
              <a:rPr lang="ar-SA" sz="2800" dirty="0" smtClean="0"/>
              <a:t>, نقوم بقياس مقاومة المضغوطة للتكسر من دون إضافة عامل مزلق , ثم نقوم بقياس مقاومة المضغوطة للتكسر بوجود عامل مزلق , ثم نقوم بنسبهما إلى بعض فنحصل على نسبة تعبر عن الحساسية للعامل المزلق</a:t>
            </a:r>
            <a:r>
              <a:rPr lang="ar-SY" sz="2800" dirty="0" smtClean="0"/>
              <a:t> .</a:t>
            </a:r>
          </a:p>
          <a:p>
            <a:endParaRPr lang="ar-SY" sz="3200" dirty="0" smtClean="0"/>
          </a:p>
          <a:p>
            <a:r>
              <a:rPr lang="ar-SA" sz="3200" dirty="0" smtClean="0">
                <a:solidFill>
                  <a:schemeClr val="bg1"/>
                </a:solidFill>
              </a:rPr>
              <a:t>إن الحساسية للعامل المزلق تتعلق بعدة أمور منها : 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1"/>
                </a:solidFill>
              </a:rPr>
              <a:t>نوع المزلق </a:t>
            </a:r>
            <a:r>
              <a:rPr lang="ar-SY" sz="3200" dirty="0" smtClean="0">
                <a:solidFill>
                  <a:schemeClr val="bg1"/>
                </a:solidFill>
              </a:rPr>
              <a:t> ؟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1"/>
                </a:solidFill>
              </a:rPr>
              <a:t>كمية المزلق</a:t>
            </a:r>
            <a:r>
              <a:rPr lang="ar-SY" sz="3200" dirty="0" smtClean="0">
                <a:solidFill>
                  <a:schemeClr val="bg1"/>
                </a:solidFill>
              </a:rPr>
              <a:t>   ؟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1"/>
                </a:solidFill>
              </a:rPr>
              <a:t>الصيغة نفسها (</a:t>
            </a:r>
            <a:r>
              <a:rPr lang="en-US" sz="3200" dirty="0" smtClean="0">
                <a:solidFill>
                  <a:schemeClr val="bg1"/>
                </a:solidFill>
              </a:rPr>
              <a:t>(formulation </a:t>
            </a:r>
          </a:p>
          <a:p>
            <a:pPr lvl="0">
              <a:buFont typeface="Wingdings" pitchFamily="2" charset="2"/>
              <a:buChar char="ü"/>
            </a:pPr>
            <a:r>
              <a:rPr lang="ar-SA" sz="3200" dirty="0" smtClean="0">
                <a:solidFill>
                  <a:schemeClr val="bg1"/>
                </a:solidFill>
              </a:rPr>
              <a:t>زمن المزج </a:t>
            </a:r>
            <a:r>
              <a:rPr lang="ar-SY" sz="3200" dirty="0" smtClean="0">
                <a:solidFill>
                  <a:schemeClr val="bg1"/>
                </a:solidFill>
              </a:rPr>
              <a:t> ؟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ar-SY" sz="3200" dirty="0" smtClean="0">
                <a:solidFill>
                  <a:schemeClr val="bg1"/>
                </a:solidFill>
              </a:rPr>
              <a:t>شدة المزج  ؟</a:t>
            </a:r>
            <a:endParaRPr lang="en-US" sz="3200" dirty="0" smtClean="0">
              <a:solidFill>
                <a:schemeClr val="bg1"/>
              </a:solidFill>
            </a:endParaRPr>
          </a:p>
          <a:p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14282" y="500042"/>
            <a:ext cx="8708904" cy="2500330"/>
          </a:xfrm>
        </p:spPr>
        <p:txBody>
          <a:bodyPr>
            <a:noAutofit/>
          </a:bodyPr>
          <a:lstStyle/>
          <a:p>
            <a:pPr rtl="1"/>
            <a:r>
              <a:rPr lang="ar-SY" sz="3600" dirty="0" smtClean="0">
                <a:solidFill>
                  <a:srgbClr val="FFCC00"/>
                </a:solidFill>
              </a:rPr>
              <a:t>سؤال – ما هو سبب </a:t>
            </a:r>
            <a:r>
              <a:rPr lang="ar-SA" sz="3600" dirty="0" smtClean="0">
                <a:solidFill>
                  <a:srgbClr val="FFCC00"/>
                </a:solidFill>
              </a:rPr>
              <a:t>التأثير السلبي لحساسية العامل المزلق</a:t>
            </a:r>
            <a:r>
              <a:rPr lang="ar-SY" sz="3600" dirty="0" smtClean="0">
                <a:solidFill>
                  <a:srgbClr val="FFCC00"/>
                </a:solidFill>
              </a:rPr>
              <a:t> ( </a:t>
            </a:r>
            <a:r>
              <a:rPr lang="ar-SA" sz="3600" dirty="0" smtClean="0">
                <a:solidFill>
                  <a:srgbClr val="FFCC00"/>
                </a:solidFill>
              </a:rPr>
              <a:t>التفتت </a:t>
            </a:r>
            <a:r>
              <a:rPr lang="ar-SA" sz="3600" dirty="0" err="1" smtClean="0">
                <a:solidFill>
                  <a:srgbClr val="FFCC00"/>
                </a:solidFill>
              </a:rPr>
              <a:t>و</a:t>
            </a:r>
            <a:r>
              <a:rPr lang="ar-SY" sz="3600" dirty="0" smtClean="0">
                <a:solidFill>
                  <a:srgbClr val="FFCC00"/>
                </a:solidFill>
              </a:rPr>
              <a:t>                   </a:t>
            </a:r>
            <a:r>
              <a:rPr lang="ar-SA" sz="3600" dirty="0" smtClean="0">
                <a:solidFill>
                  <a:srgbClr val="FFCC00"/>
                </a:solidFill>
              </a:rPr>
              <a:t>الانحلال البطيئان , ومقاومة الكسر الضعيفة</a:t>
            </a:r>
            <a:r>
              <a:rPr lang="en-US" sz="3600" dirty="0" smtClean="0">
                <a:solidFill>
                  <a:srgbClr val="FFCC00"/>
                </a:solidFill>
              </a:rPr>
              <a:t> ( </a:t>
            </a:r>
            <a:r>
              <a:rPr lang="ar-SY" sz="3600" dirty="0" smtClean="0">
                <a:solidFill>
                  <a:srgbClr val="FFCC00"/>
                </a:solidFill>
              </a:rPr>
              <a:t>؟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>
                <a:solidFill>
                  <a:srgbClr val="FFCC00"/>
                </a:solidFill>
              </a:rPr>
              <a:t/>
            </a:r>
            <a:br>
              <a:rPr lang="en-US" sz="3600" dirty="0">
                <a:solidFill>
                  <a:srgbClr val="FFCC00"/>
                </a:solidFill>
              </a:rPr>
            </a:br>
            <a:endParaRPr lang="ar-SY" sz="3600" dirty="0">
              <a:solidFill>
                <a:srgbClr val="FFCC00"/>
              </a:solidFill>
            </a:endParaRPr>
          </a:p>
        </p:txBody>
      </p:sp>
      <p:sp>
        <p:nvSpPr>
          <p:cNvPr id="5" name="عنصر نائب للمحتوى 4"/>
          <p:cNvSpPr>
            <a:spLocks noGrp="1"/>
          </p:cNvSpPr>
          <p:nvPr>
            <p:ph type="subTitle" idx="1"/>
          </p:nvPr>
        </p:nvSpPr>
        <p:spPr>
          <a:xfrm>
            <a:off x="642910" y="2571744"/>
            <a:ext cx="8215370" cy="4000528"/>
          </a:xfrm>
        </p:spPr>
        <p:txBody>
          <a:bodyPr>
            <a:normAutofit/>
          </a:bodyPr>
          <a:lstStyle/>
          <a:p>
            <a:pPr algn="just"/>
            <a:r>
              <a:rPr lang="ar-SY" sz="2800" dirty="0" smtClean="0">
                <a:solidFill>
                  <a:schemeClr val="bg1"/>
                </a:solidFill>
              </a:rPr>
              <a:t>بسبب </a:t>
            </a:r>
            <a:r>
              <a:rPr lang="ar-SA" sz="2800" dirty="0" smtClean="0">
                <a:solidFill>
                  <a:schemeClr val="bg1"/>
                </a:solidFill>
              </a:rPr>
              <a:t>تشكل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b="1" dirty="0" smtClean="0">
                <a:solidFill>
                  <a:srgbClr val="660066"/>
                </a:solidFill>
              </a:rPr>
              <a:t>نموذج القالب المتماسك</a:t>
            </a:r>
            <a:r>
              <a:rPr lang="ar-SY" sz="2800" b="1" dirty="0" smtClean="0">
                <a:solidFill>
                  <a:srgbClr val="660066"/>
                </a:solidFill>
              </a:rPr>
              <a:t> </a:t>
            </a:r>
            <a:r>
              <a:rPr lang="ar-SY" sz="2800" dirty="0" smtClean="0">
                <a:solidFill>
                  <a:schemeClr val="bg1"/>
                </a:solidFill>
              </a:rPr>
              <a:t>( </a:t>
            </a:r>
            <a:r>
              <a:rPr lang="en-US" sz="2800" dirty="0" smtClean="0">
                <a:solidFill>
                  <a:schemeClr val="bg1"/>
                </a:solidFill>
              </a:rPr>
              <a:t>coherent matrix model</a:t>
            </a:r>
            <a:r>
              <a:rPr lang="ar-SA" sz="2800" dirty="0" smtClean="0">
                <a:solidFill>
                  <a:schemeClr val="bg1"/>
                </a:solidFill>
              </a:rPr>
              <a:t>) حيث تبدو المادة عند الوصول إلى هذه الدرجة وكأنها محاطة بقالب من العامل المزلق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ar-SY" sz="2800" dirty="0" smtClean="0">
                <a:solidFill>
                  <a:schemeClr val="bg1"/>
                </a:solidFill>
              </a:rPr>
              <a:t>أي معزولة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 وبالتالي يصبح الكسر سهل والتفتت والانحلال بالماء أمر صعب , حيث لا تعود هناك سطوح نظيفة (أي سطوح خالية من العامل المزلق)</a:t>
            </a:r>
            <a:r>
              <a:rPr lang="ar-SY" sz="2800" dirty="0" smtClean="0">
                <a:solidFill>
                  <a:schemeClr val="bg1"/>
                </a:solidFill>
              </a:rPr>
              <a:t> هذا يؤدي إلى ارتباطات ضعيفة بين الأجزاء </a:t>
            </a:r>
            <a:r>
              <a:rPr lang="ar-SY" sz="2800" dirty="0" err="1" smtClean="0">
                <a:solidFill>
                  <a:schemeClr val="bg1"/>
                </a:solidFill>
              </a:rPr>
              <a:t>و</a:t>
            </a:r>
            <a:r>
              <a:rPr lang="ar-SY" sz="2800" dirty="0" smtClean="0">
                <a:solidFill>
                  <a:schemeClr val="bg1"/>
                </a:solidFill>
              </a:rPr>
              <a:t> لا يتيح فرصة لعبور الماء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57158" y="3071810"/>
            <a:ext cx="8453909" cy="230832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b="1" i="1" u="sng" dirty="0" smtClean="0">
                <a:ln w="11430"/>
                <a:solidFill>
                  <a:srgbClr val="0070C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المزلقات المستعملة في الكبسولا ت و المضغوطات آلية العمل </a:t>
            </a:r>
            <a:r>
              <a:rPr lang="ar-SA" sz="4800" b="1" i="1" u="sng" dirty="0" err="1" smtClean="0">
                <a:ln w="11430"/>
                <a:solidFill>
                  <a:srgbClr val="0070C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</a:t>
            </a:r>
            <a:r>
              <a:rPr lang="ar-SA" sz="4800" b="1" i="1" u="sng" dirty="0" smtClean="0">
                <a:ln w="11430"/>
                <a:solidFill>
                  <a:srgbClr val="0070C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الكميات </a:t>
            </a:r>
            <a:r>
              <a:rPr lang="ar-SA" sz="4800" b="1" i="1" u="sng" dirty="0" err="1" smtClean="0">
                <a:ln w="11430"/>
                <a:solidFill>
                  <a:srgbClr val="0070C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</a:t>
            </a:r>
            <a:r>
              <a:rPr lang="ar-SA" sz="4800" b="1" i="1" u="sng" dirty="0" smtClean="0">
                <a:ln w="11430"/>
                <a:solidFill>
                  <a:srgbClr val="0070C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ما دلالات أرقام الكبسولات</a:t>
            </a:r>
            <a:endParaRPr lang="ar-SA" sz="4800" b="1" i="1" u="sng" cap="none" spc="0" dirty="0">
              <a:ln w="11430"/>
              <a:solidFill>
                <a:srgbClr val="0070C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Microsoft\Desktop\FEMALE HORMONES\LOGOES\جامعة ايبلا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1134" y="142852"/>
            <a:ext cx="2590022" cy="2428892"/>
          </a:xfrm>
          <a:prstGeom prst="ellipse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2051" name="Picture 3" descr="C:\Users\Microsoft\Desktop\FEMALE HORMONES\LOGOES\ثعبان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147458" cy="1771653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500034" y="785794"/>
            <a:ext cx="8358246" cy="5715040"/>
          </a:xfrm>
        </p:spPr>
        <p:txBody>
          <a:bodyPr>
            <a:normAutofit fontScale="92500"/>
          </a:bodyPr>
          <a:lstStyle/>
          <a:p>
            <a:r>
              <a:rPr lang="ar-SA" b="1" u="sng" dirty="0" smtClean="0">
                <a:solidFill>
                  <a:srgbClr val="FFCC00"/>
                </a:solidFill>
              </a:rPr>
              <a:t>نستطيع تقليل الحساسية للعامل المزلق </a:t>
            </a:r>
            <a:r>
              <a:rPr lang="ar-SY" b="1" u="sng" dirty="0" smtClean="0">
                <a:solidFill>
                  <a:srgbClr val="FFCC00"/>
                </a:solidFill>
              </a:rPr>
              <a:t>بالأمور التالية  </a:t>
            </a:r>
            <a:r>
              <a:rPr lang="ar-SA" b="1" u="sng" dirty="0" smtClean="0">
                <a:solidFill>
                  <a:srgbClr val="FFCC00"/>
                </a:solidFill>
              </a:rPr>
              <a:t>: </a:t>
            </a:r>
            <a:endParaRPr lang="ar-SY" b="1" u="sng" dirty="0" smtClean="0">
              <a:solidFill>
                <a:srgbClr val="FFCC00"/>
              </a:solidFill>
            </a:endParaRPr>
          </a:p>
          <a:p>
            <a:pPr marL="514350" lvl="0" indent="-514350" algn="just">
              <a:buFont typeface="+mj-lt"/>
              <a:buAutoNum type="arabicParenR"/>
            </a:pPr>
            <a:r>
              <a:rPr lang="ar-SA" dirty="0" smtClean="0">
                <a:solidFill>
                  <a:schemeClr val="bg1"/>
                </a:solidFill>
              </a:rPr>
              <a:t>إذا كانت</a:t>
            </a:r>
            <a:r>
              <a:rPr lang="ar-SY" dirty="0" smtClean="0">
                <a:solidFill>
                  <a:schemeClr val="bg1"/>
                </a:solidFill>
              </a:rPr>
              <a:t> </a:t>
            </a:r>
            <a:r>
              <a:rPr lang="ar-SY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المادة</a:t>
            </a:r>
            <a:r>
              <a:rPr lang="ar-SA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 قابلة للتكسر تحت الضغط المطبق </a:t>
            </a:r>
            <a:r>
              <a:rPr lang="ar-SY" dirty="0" smtClean="0">
                <a:solidFill>
                  <a:schemeClr val="bg1"/>
                </a:solidFill>
              </a:rPr>
              <a:t>تزداد</a:t>
            </a:r>
            <a:r>
              <a:rPr lang="ar-SA" dirty="0" smtClean="0">
                <a:solidFill>
                  <a:schemeClr val="bg1"/>
                </a:solidFill>
              </a:rPr>
              <a:t> فرصة إحداث سطوح خالية من العامل المزلق , حيث نتيح فرصة لارتباط الأجزاء المعدة للضغط , فمثلا عندما يكون العامل المزلق مغطيا لسطح كل الأجزاء , وكانت المادة المعدة للضغط هي مادة قابلة للتكسر , فعندما تتكسر الأجزاء سوف تتولد سطوح جديدة خالية من العامل المزلق , يمكن من خلالها أن ترتبط المواد مع بعضها البعض بارتباطات قوية وتتيح فرصة لدخول الماء </a:t>
            </a:r>
            <a:r>
              <a:rPr lang="ar-SY" dirty="0" smtClean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arenR"/>
            </a:pPr>
            <a:endParaRPr lang="ar-SY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arenR"/>
            </a:pPr>
            <a:r>
              <a:rPr lang="ar-SA" dirty="0" smtClean="0">
                <a:solidFill>
                  <a:schemeClr val="bg1"/>
                </a:solidFill>
              </a:rPr>
              <a:t>إذا كانت الأجزاء ذات </a:t>
            </a:r>
            <a:r>
              <a:rPr lang="ar-SA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سطح غير منتظم</a:t>
            </a:r>
            <a:r>
              <a:rPr lang="ar-SY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ar-SA" dirty="0" smtClean="0">
                <a:solidFill>
                  <a:schemeClr val="bg1"/>
                </a:solidFill>
              </a:rPr>
              <a:t>, بحيث أنها تحوي على </a:t>
            </a:r>
            <a:r>
              <a:rPr lang="ar-SA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نتوءات</a:t>
            </a:r>
            <a:r>
              <a:rPr lang="ar-SA" dirty="0" smtClean="0">
                <a:solidFill>
                  <a:schemeClr val="bg1"/>
                </a:solidFill>
              </a:rPr>
              <a:t> لا يمكن للعامل المزلق الدخول ضمنها , فتبقى هذه الأماكن خالية من العامل المزلق , وتتيح فرصة لدخول الماء عبرها . </a:t>
            </a:r>
            <a:endParaRPr lang="en-US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arenR"/>
            </a:pPr>
            <a:endParaRPr lang="ar-SY" dirty="0" smtClean="0">
              <a:solidFill>
                <a:schemeClr val="bg1"/>
              </a:solidFill>
            </a:endParaRPr>
          </a:p>
          <a:p>
            <a:pPr marL="514350" lvl="0" indent="-514350" algn="just">
              <a:buFont typeface="+mj-lt"/>
              <a:buAutoNum type="arabicParenR"/>
            </a:pPr>
            <a:r>
              <a:rPr lang="ar-SA" dirty="0" smtClean="0">
                <a:solidFill>
                  <a:schemeClr val="bg1"/>
                </a:solidFill>
              </a:rPr>
              <a:t>من خلال </a:t>
            </a:r>
            <a:r>
              <a:rPr lang="ar-SA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التشوه الميكانيكي </a:t>
            </a:r>
            <a:r>
              <a:rPr lang="ar-SA" dirty="0" smtClean="0">
                <a:solidFill>
                  <a:schemeClr val="bg1"/>
                </a:solidFill>
              </a:rPr>
              <a:t>الذي يحدث للأجزاء خلال تطبيق ضغط , حيث يتم إحداث أماكن ارتباط خالية من العامل المزلق .</a:t>
            </a:r>
            <a:r>
              <a:rPr lang="ar-SY" dirty="0" smtClean="0">
                <a:solidFill>
                  <a:schemeClr val="bg1"/>
                </a:solidFill>
              </a:rPr>
              <a:t>     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ar-SY" dirty="0" smtClean="0"/>
          </a:p>
          <a:p>
            <a:endParaRPr lang="ar-SY" dirty="0" smtClean="0"/>
          </a:p>
          <a:p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2844" y="285728"/>
            <a:ext cx="8858312" cy="1143008"/>
          </a:xfrm>
        </p:spPr>
        <p:txBody>
          <a:bodyPr>
            <a:noAutofit/>
          </a:bodyPr>
          <a:lstStyle/>
          <a:p>
            <a:pPr rtl="1"/>
            <a:r>
              <a:rPr lang="ar-SY" sz="4000" u="sng" dirty="0" smtClean="0">
                <a:solidFill>
                  <a:srgbClr val="FF33CC"/>
                </a:solidFill>
              </a:rPr>
              <a:t>من أهم العوامل المحسّنة للانزلاق والانسيابية (</a:t>
            </a:r>
            <a:r>
              <a:rPr lang="en-US" sz="4000" u="sng" dirty="0" err="1" smtClean="0">
                <a:solidFill>
                  <a:srgbClr val="FF33CC"/>
                </a:solidFill>
              </a:rPr>
              <a:t>glidants</a:t>
            </a:r>
            <a:r>
              <a:rPr lang="ar-SY" sz="4000" u="sng" dirty="0" smtClean="0">
                <a:solidFill>
                  <a:srgbClr val="FF33CC"/>
                </a:solidFill>
              </a:rPr>
              <a:t>) نذكر:</a:t>
            </a:r>
            <a:endParaRPr lang="en-US" sz="4000" dirty="0">
              <a:solidFill>
                <a:srgbClr val="FF33CC"/>
              </a:solidFill>
            </a:endParaRPr>
          </a:p>
        </p:txBody>
      </p:sp>
      <p:sp>
        <p:nvSpPr>
          <p:cNvPr id="4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533400" y="1785926"/>
            <a:ext cx="8396318" cy="4643470"/>
          </a:xfrm>
        </p:spPr>
        <p:txBody>
          <a:bodyPr>
            <a:normAutofit lnSpcReduction="10000"/>
          </a:bodyPr>
          <a:lstStyle/>
          <a:p>
            <a:pPr algn="just"/>
            <a:r>
              <a:rPr lang="ar-SY" sz="43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التالك   </a:t>
            </a:r>
            <a:r>
              <a:rPr lang="en-US" sz="43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Talc </a:t>
            </a:r>
          </a:p>
          <a:p>
            <a:pPr algn="just"/>
            <a:r>
              <a:rPr lang="ar-SY" dirty="0" smtClean="0">
                <a:solidFill>
                  <a:schemeClr val="bg1"/>
                </a:solidFill>
              </a:rPr>
              <a:t>التالك هو سيليكات المغنيزيوم المتحد مع الماء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النقي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Y" dirty="0" smtClean="0">
                <a:solidFill>
                  <a:schemeClr val="bg1"/>
                </a:solidFill>
              </a:rPr>
              <a:t>و يمكن أن يحوي كميات صغيرة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متنوعة من سيليكات الألمنيوم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الحديد 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Y" dirty="0" smtClean="0">
                <a:solidFill>
                  <a:srgbClr val="FFCC00"/>
                </a:solidFill>
              </a:rPr>
              <a:t>1</a:t>
            </a:r>
            <a:r>
              <a:rPr lang="ar-SY" b="1" dirty="0" smtClean="0">
                <a:solidFill>
                  <a:srgbClr val="FFCC00"/>
                </a:solidFill>
              </a:rPr>
              <a:t>- الاستخدام الصيدلاني</a:t>
            </a:r>
            <a:r>
              <a:rPr lang="ar-SY" dirty="0" smtClean="0">
                <a:solidFill>
                  <a:srgbClr val="FFCC00"/>
                </a:solidFill>
              </a:rPr>
              <a:t> :</a:t>
            </a:r>
            <a:endParaRPr lang="en-US" dirty="0" smtClean="0">
              <a:solidFill>
                <a:srgbClr val="FFCC00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ar-SY" b="1" dirty="0" smtClean="0">
                <a:solidFill>
                  <a:schemeClr val="bg1"/>
                </a:solidFill>
              </a:rPr>
              <a:t>عامل مضاد للاحتكاك 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ar-SY" b="1" dirty="0" smtClean="0">
                <a:solidFill>
                  <a:schemeClr val="bg1"/>
                </a:solidFill>
              </a:rPr>
              <a:t>مزلق في المضغوطات و الكبسولات ويستعمل بنسبة (1-2)% من وزن الحثيرات  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ar-SY" b="1" dirty="0" smtClean="0">
                <a:solidFill>
                  <a:schemeClr val="bg1"/>
                </a:solidFill>
              </a:rPr>
              <a:t>عامل محسن للانزلاق .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ar-SY" dirty="0" smtClean="0">
                <a:solidFill>
                  <a:schemeClr val="bg1"/>
                </a:solidFill>
              </a:rPr>
              <a:t>يستخدم التالك إضافة إلى ذلك لتصفية السوائل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يستخدم أيضاً بشكل رئيسي لخواصه المزلقة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في المستحضرات  الغذائية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</a:t>
            </a:r>
            <a:r>
              <a:rPr lang="ar-SY" dirty="0" err="1" smtClean="0">
                <a:solidFill>
                  <a:schemeClr val="bg1"/>
                </a:solidFill>
              </a:rPr>
              <a:t>التجميلية</a:t>
            </a:r>
            <a:r>
              <a:rPr lang="ar-SY" dirty="0" smtClean="0">
                <a:solidFill>
                  <a:schemeClr val="bg1"/>
                </a:solidFill>
              </a:rPr>
              <a:t> 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ar-SY" dirty="0">
              <a:solidFill>
                <a:srgbClr val="FFCC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428596" y="1285860"/>
            <a:ext cx="8572560" cy="5286412"/>
          </a:xfrm>
        </p:spPr>
        <p:txBody>
          <a:bodyPr>
            <a:normAutofit/>
          </a:bodyPr>
          <a:lstStyle/>
          <a:p>
            <a:r>
              <a:rPr lang="ar-SY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ar-SY" dirty="0" smtClean="0">
                <a:solidFill>
                  <a:schemeClr val="bg1"/>
                </a:solidFill>
              </a:rPr>
              <a:t>يستخدم التالك بشكل رئيسي في المضغوطات </a:t>
            </a:r>
            <a:r>
              <a:rPr lang="ar-SY" dirty="0" err="1" smtClean="0">
                <a:solidFill>
                  <a:schemeClr val="bg1"/>
                </a:solidFill>
              </a:rPr>
              <a:t>و</a:t>
            </a:r>
            <a:r>
              <a:rPr lang="ar-SY" dirty="0" smtClean="0">
                <a:solidFill>
                  <a:schemeClr val="bg1"/>
                </a:solidFill>
              </a:rPr>
              <a:t> الكبسولات .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Y" dirty="0" smtClean="0">
                <a:solidFill>
                  <a:schemeClr val="bg1"/>
                </a:solidFill>
              </a:rPr>
              <a:t>الاستعمال الخاطئ للمستحضرات الحاوية على التالك ضمن الوريد أو الأنف يمكن أن يسبب ورماً حبيبياً في أنسجة الجسم ، خاصة في الرئتين .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Y" dirty="0" smtClean="0">
                <a:solidFill>
                  <a:schemeClr val="bg1"/>
                </a:solidFill>
              </a:rPr>
              <a:t>استنشاق التالك يسبب تخريشاً و يمكن أن يسبب ألماً تنفسياً حاداً .</a:t>
            </a:r>
          </a:p>
          <a:p>
            <a:pPr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ar-SY" b="1" dirty="0" smtClean="0">
                <a:solidFill>
                  <a:srgbClr val="FFCC00"/>
                </a:solidFill>
              </a:rPr>
              <a:t>3- التنافرات :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ar-SY" dirty="0" smtClean="0">
                <a:solidFill>
                  <a:schemeClr val="bg1"/>
                </a:solidFill>
              </a:rPr>
              <a:t>يتداخل مع مركبات الأمونيوم الرباعية 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ar-SY" dirty="0"/>
          </a:p>
        </p:txBody>
      </p:sp>
      <p:pic>
        <p:nvPicPr>
          <p:cNvPr id="4" name="Picture 2" descr="C:\Users\Microsoft\Desktop\المزلقات المستعملة في الكبسولا ت و المضغوطات آلية العمل و الكميات و ما دلالات أرقام الكبسولات\صور انترنت\norm_portrait_aeros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05064"/>
            <a:ext cx="1875230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501122" cy="4929222"/>
          </a:xfrm>
        </p:spPr>
        <p:txBody>
          <a:bodyPr>
            <a:normAutofit fontScale="85000" lnSpcReduction="20000"/>
          </a:bodyPr>
          <a:lstStyle/>
          <a:p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b="1" dirty="0" smtClean="0">
                <a:solidFill>
                  <a:schemeClr val="bg1"/>
                </a:solidFill>
              </a:rPr>
              <a:t>عامل محسن للانزلاق و الانسيابية</a:t>
            </a:r>
            <a:r>
              <a:rPr lang="ar-SA" sz="2800" dirty="0" smtClean="0">
                <a:solidFill>
                  <a:schemeClr val="bg1"/>
                </a:solidFill>
              </a:rPr>
              <a:t> (</a:t>
            </a:r>
            <a:r>
              <a:rPr lang="en-US" sz="2800" dirty="0" smtClean="0">
                <a:solidFill>
                  <a:schemeClr val="bg1"/>
                </a:solidFill>
              </a:rPr>
              <a:t>0.1 – 1 </a:t>
            </a:r>
            <a:r>
              <a:rPr lang="ar-SY" sz="2800" dirty="0" smtClean="0">
                <a:solidFill>
                  <a:schemeClr val="bg1"/>
                </a:solidFill>
              </a:rPr>
              <a:t> )%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عامل معلّق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عامل مفكك في المضغوطات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عامل رافع للزوجة .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Low"/>
            <a:r>
              <a:rPr lang="ar-SA" sz="2800" dirty="0" smtClean="0">
                <a:solidFill>
                  <a:schemeClr val="bg1"/>
                </a:solidFill>
              </a:rPr>
              <a:t>يستخدم الإيروزيل بشكل واسع في المستحضرات الصيدلانية الفموية موضعية التطبيق و عموماً يعتبر سواغاً خالياً من التأثيرات السمية و المخرشة ، إلا أن حقن الإيروزيل في داخل البريتوان أو تحت الجلد يسبب تفاعلات نسيجية موضعية و/أو  أورام حبيبية </a:t>
            </a:r>
            <a:r>
              <a:rPr lang="en-US" sz="2800" dirty="0" err="1" smtClean="0">
                <a:solidFill>
                  <a:schemeClr val="bg1"/>
                </a:solidFill>
              </a:rPr>
              <a:t>Granulomas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لذلك يجب أن لا يستخدم في المستحضرات </a:t>
            </a:r>
            <a:r>
              <a:rPr lang="ar-SA" sz="2800" dirty="0" err="1" smtClean="0">
                <a:solidFill>
                  <a:schemeClr val="bg1"/>
                </a:solidFill>
              </a:rPr>
              <a:t>الحقنية</a:t>
            </a:r>
            <a:r>
              <a:rPr lang="ar-SA" sz="2800" dirty="0" smtClean="0">
                <a:solidFill>
                  <a:schemeClr val="bg1"/>
                </a:solidFill>
              </a:rPr>
              <a:t> .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تتنافر مع مستحضرات داي </a:t>
            </a:r>
            <a:r>
              <a:rPr lang="ar-SA" sz="2800" dirty="0" err="1" smtClean="0">
                <a:solidFill>
                  <a:schemeClr val="bg1"/>
                </a:solidFill>
              </a:rPr>
              <a:t>إتيل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err="1" smtClean="0">
                <a:solidFill>
                  <a:schemeClr val="bg1"/>
                </a:solidFill>
              </a:rPr>
              <a:t>ستلبسترول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Diethylstilbestrol</a:t>
            </a:r>
          </a:p>
          <a:p>
            <a:r>
              <a:rPr lang="ar-SY" dirty="0"/>
              <a:t> </a:t>
            </a:r>
            <a:endParaRPr lang="en-US" dirty="0"/>
          </a:p>
          <a:p>
            <a:endParaRPr lang="ar-SY" dirty="0"/>
          </a:p>
        </p:txBody>
      </p:sp>
      <p:sp>
        <p:nvSpPr>
          <p:cNvPr id="5" name="مستطيل 4"/>
          <p:cNvSpPr/>
          <p:nvPr/>
        </p:nvSpPr>
        <p:spPr>
          <a:xfrm>
            <a:off x="0" y="980728"/>
            <a:ext cx="892971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SA" sz="2900" b="1" dirty="0" smtClean="0">
                <a:ln>
                  <a:solidFill>
                    <a:schemeClr val="bg1"/>
                  </a:solidFill>
                </a:ln>
                <a:solidFill>
                  <a:srgbClr val="FF3121"/>
                </a:solidFill>
              </a:rPr>
              <a:t>ثنائي أوكسيد السيليكون الغروي</a:t>
            </a:r>
            <a:r>
              <a:rPr lang="en-US" sz="2900" b="1" dirty="0" smtClean="0">
                <a:ln>
                  <a:solidFill>
                    <a:schemeClr val="bg1"/>
                  </a:solidFill>
                </a:ln>
                <a:solidFill>
                  <a:srgbClr val="FF3121"/>
                </a:solidFill>
              </a:rPr>
              <a:t> :Colloidal Silicon Dioxide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3121"/>
                </a:solidFill>
              </a:rPr>
              <a:t> </a:t>
            </a:r>
            <a:r>
              <a:rPr lang="ar-SY" sz="2800" b="1" dirty="0" smtClean="0">
                <a:ln>
                  <a:solidFill>
                    <a:schemeClr val="bg1"/>
                  </a:solidFill>
                </a:ln>
                <a:solidFill>
                  <a:srgbClr val="FF3121"/>
                </a:solidFill>
              </a:rPr>
              <a:t> </a:t>
            </a:r>
            <a:endParaRPr lang="en-US" sz="2800" b="1" dirty="0">
              <a:ln>
                <a:solidFill>
                  <a:schemeClr val="bg1"/>
                </a:solidFill>
              </a:ln>
              <a:solidFill>
                <a:srgbClr val="FF31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57158" y="428604"/>
            <a:ext cx="8501122" cy="5643602"/>
          </a:xfrm>
        </p:spPr>
        <p:txBody>
          <a:bodyPr>
            <a:noAutofit/>
          </a:bodyPr>
          <a:lstStyle/>
          <a:p>
            <a:pPr lvl="0"/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شمعات المغنيزيوم  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:Magnesium Stearate</a:t>
            </a:r>
            <a:endParaRPr lang="ar-SY" sz="3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ar-SY" sz="2400" b="1" dirty="0" smtClean="0">
              <a:solidFill>
                <a:srgbClr val="FFCC00"/>
              </a:solidFill>
            </a:endParaRPr>
          </a:p>
          <a:p>
            <a:endParaRPr lang="ar-SY" sz="2400" b="1" dirty="0" smtClean="0">
              <a:solidFill>
                <a:srgbClr val="FFCC00"/>
              </a:solidFill>
            </a:endParaRPr>
          </a:p>
          <a:p>
            <a:r>
              <a:rPr lang="ar-SA" sz="24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2400" dirty="0" smtClean="0">
              <a:solidFill>
                <a:srgbClr val="FFCC00"/>
              </a:solidFill>
            </a:endParaRPr>
          </a:p>
          <a:p>
            <a:pPr lvl="0"/>
            <a:endParaRPr lang="ar-SY" sz="2400" b="1" dirty="0" smtClean="0">
              <a:solidFill>
                <a:srgbClr val="66006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lvl="0"/>
            <a:endParaRPr lang="ar-SY" sz="2400" b="1" dirty="0" smtClean="0">
              <a:solidFill>
                <a:srgbClr val="66006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SA" sz="2400" dirty="0" smtClean="0">
                <a:solidFill>
                  <a:schemeClr val="bg1"/>
                </a:solidFill>
              </a:rPr>
              <a:t>يُستخدم كعامل مزلق في المضغوطات و المحافظ بتراكيز تتراوح بين (0.25-5)% .</a:t>
            </a:r>
            <a:endParaRPr lang="en-US" sz="2400" dirty="0" smtClean="0">
              <a:solidFill>
                <a:schemeClr val="bg1"/>
              </a:solidFill>
            </a:endParaRPr>
          </a:p>
          <a:p>
            <a:pPr lvl="0" algn="just">
              <a:buFont typeface="Arial" pitchFamily="34" charset="0"/>
              <a:buChar char="•"/>
            </a:pPr>
            <a:endParaRPr lang="ar-SY" sz="2400" dirty="0" smtClean="0">
              <a:solidFill>
                <a:schemeClr val="bg1"/>
              </a:solidFill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SA" sz="2400" dirty="0" smtClean="0">
                <a:solidFill>
                  <a:schemeClr val="bg1"/>
                </a:solidFill>
              </a:rPr>
              <a:t>يتم استخدام شمعات المغنيزيوم بشكل واسع في مستحضرات التجميل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الأغذية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الأشكال الصيدلانية المختلفة </a:t>
            </a:r>
            <a:r>
              <a:rPr lang="ar-SY" sz="2400" dirty="0" smtClean="0">
                <a:solidFill>
                  <a:schemeClr val="bg1"/>
                </a:solidFill>
              </a:rPr>
              <a:t>.</a:t>
            </a:r>
            <a:endParaRPr lang="en-US" sz="2400" dirty="0" smtClean="0">
              <a:solidFill>
                <a:schemeClr val="bg1"/>
              </a:solidFill>
            </a:endParaRPr>
          </a:p>
          <a:p>
            <a:pPr lvl="0"/>
            <a:endParaRPr lang="ar-SY" sz="2400" b="1" dirty="0" smtClean="0">
              <a:solidFill>
                <a:srgbClr val="66006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 descr="C:\Users\Microsoft\Desktop\المزلقات المستعملة في الكبسولا ت و المضغوطات آلية العمل و الكميات و ما دلالات أرقام الكبسولات\صور السواغات\magnesium stearat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24328"/>
            <a:ext cx="5214974" cy="15045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 descr="C:\Users\Microsoft\Desktop\المزلقات المستعملة في الكبسولا ت و المضغوطات آلية العمل و الكميات و ما دلالات أرقام الكبسولات\صور السواغات\MagnesiumStear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2428860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8596" y="785794"/>
            <a:ext cx="8501122" cy="5643602"/>
          </a:xfrm>
        </p:spPr>
        <p:txBody>
          <a:bodyPr>
            <a:normAutofit/>
          </a:bodyPr>
          <a:lstStyle/>
          <a:p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تُستخدم شمعات المغنيزيوم بشكل واسع كسواغ في المستحضرات الصيدلانية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قد اعتُبر قليل السميّة عند تناوله فموياً على أن استهلاك كميات كبيرة منه قد تُعطي تأثيرات ملينة أو مخرشة </a:t>
            </a:r>
            <a:r>
              <a:rPr lang="ar-SA" sz="2800" dirty="0" err="1" smtClean="0">
                <a:solidFill>
                  <a:schemeClr val="bg1"/>
                </a:solidFill>
              </a:rPr>
              <a:t>للمخاطيات</a:t>
            </a:r>
            <a:r>
              <a:rPr lang="ar-SA" sz="2800" dirty="0" smtClean="0">
                <a:solidFill>
                  <a:schemeClr val="bg1"/>
                </a:solidFill>
              </a:rPr>
              <a:t>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يُعتبر استنشاق مسحوق شمعات المغنيزيوم خطيراً على صحة الجسم حيث قد يتسبب بنتائج لا تُحمد عقباها .</a:t>
            </a:r>
            <a:endParaRPr lang="ar-SY" sz="2800" dirty="0" smtClean="0">
              <a:solidFill>
                <a:schemeClr val="bg1"/>
              </a:solidFill>
            </a:endParaRPr>
          </a:p>
          <a:p>
            <a:endParaRPr lang="en-US" sz="2800" dirty="0" smtClean="0"/>
          </a:p>
          <a:p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إن شمعات المغنيزيوم تتنافر مع الحموض و الأسس القوية و أملاح الحديد . كما أنه يجب عدم مزج شمعات المغنيزيوم مع المؤكسدات القوية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57158" y="642918"/>
            <a:ext cx="8501122" cy="5857916"/>
          </a:xfrm>
        </p:spPr>
        <p:txBody>
          <a:bodyPr>
            <a:normAutofit fontScale="92500" lnSpcReduction="20000"/>
          </a:bodyPr>
          <a:lstStyle/>
          <a:p>
            <a:endParaRPr lang="en-US" sz="3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en-US" sz="3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r>
              <a:rPr lang="ar-SA" sz="4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النشاء  </a:t>
            </a:r>
            <a:r>
              <a:rPr lang="en-US" sz="4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Starch :</a:t>
            </a:r>
            <a:endParaRPr lang="ar-SY" sz="46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01600">
                  <a:schemeClr val="accent1">
                    <a:alpha val="60000"/>
                  </a:schemeClr>
                </a:glow>
              </a:effectLst>
            </a:endParaRPr>
          </a:p>
          <a:p>
            <a:endParaRPr lang="en-US" sz="35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01600">
                  <a:schemeClr val="accent1">
                    <a:alpha val="60000"/>
                  </a:schemeClr>
                </a:glow>
              </a:effectLst>
            </a:endParaRPr>
          </a:p>
          <a:p>
            <a:r>
              <a:rPr lang="ar-SA" sz="35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3500" dirty="0" smtClean="0">
              <a:solidFill>
                <a:srgbClr val="FFCC00"/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ar-SA" sz="3500" b="1" dirty="0" smtClean="0">
                <a:solidFill>
                  <a:schemeClr val="bg1"/>
                </a:solidFill>
              </a:rPr>
              <a:t>يعتبر عاملاً مزلقاً 3–10%</a:t>
            </a:r>
            <a:endParaRPr lang="en-US" sz="35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ar-SA" sz="3500" dirty="0" smtClean="0">
                <a:solidFill>
                  <a:schemeClr val="bg1"/>
                </a:solidFill>
              </a:rPr>
              <a:t>عاملاً ممدداً </a:t>
            </a:r>
            <a:r>
              <a:rPr lang="ar-SA" sz="3500" dirty="0" err="1" smtClean="0">
                <a:solidFill>
                  <a:schemeClr val="bg1"/>
                </a:solidFill>
              </a:rPr>
              <a:t>و</a:t>
            </a:r>
            <a:r>
              <a:rPr lang="ar-SA" sz="3500" dirty="0" smtClean="0">
                <a:solidFill>
                  <a:schemeClr val="bg1"/>
                </a:solidFill>
              </a:rPr>
              <a:t> مفككاً في المضغوطات </a:t>
            </a:r>
            <a:r>
              <a:rPr lang="ar-SA" sz="3500" dirty="0" err="1" smtClean="0">
                <a:solidFill>
                  <a:schemeClr val="bg1"/>
                </a:solidFill>
              </a:rPr>
              <a:t>و</a:t>
            </a:r>
            <a:r>
              <a:rPr lang="ar-SA" sz="3500" dirty="0" smtClean="0">
                <a:solidFill>
                  <a:schemeClr val="bg1"/>
                </a:solidFill>
              </a:rPr>
              <a:t> الكبسولات </a:t>
            </a:r>
            <a:endParaRPr lang="en-US" sz="35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ar-SA" sz="3500" dirty="0" smtClean="0">
                <a:solidFill>
                  <a:schemeClr val="bg1"/>
                </a:solidFill>
              </a:rPr>
              <a:t>أما من الناحية العلاجية : فإن المحاليل الحاوية في أساسها على نشاء الرز ، فقد استُفيد منها لوقاية و علاج حالات الجفاف الناجمة عن الإسهالات الشديدة .</a:t>
            </a:r>
            <a:endParaRPr lang="en-US" sz="3500" dirty="0" smtClean="0">
              <a:solidFill>
                <a:schemeClr val="bg1"/>
              </a:solidFill>
            </a:endParaRPr>
          </a:p>
          <a:p>
            <a:endParaRPr lang="ar-SY" sz="44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01600">
                  <a:schemeClr val="accent1">
                    <a:alpha val="60000"/>
                  </a:schemeClr>
                </a:glow>
              </a:effectLst>
            </a:endParaRPr>
          </a:p>
        </p:txBody>
      </p:sp>
      <p:pic>
        <p:nvPicPr>
          <p:cNvPr id="3074" name="Picture 2" descr="C:\Users\Microsoft\Desktop\المزلقات المستعملة في الكبسولا ت و المضغوطات آلية العمل و الكميات و ما دلالات أرقام الكبسولات\صور السواغات\Starch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072066" cy="3586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85720" y="1857364"/>
            <a:ext cx="8501122" cy="4572032"/>
          </a:xfrm>
        </p:spPr>
        <p:txBody>
          <a:bodyPr>
            <a:normAutofit lnSpcReduction="10000"/>
          </a:bodyPr>
          <a:lstStyle/>
          <a:p>
            <a:r>
              <a:rPr lang="ar-SA" sz="24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400" dirty="0" smtClean="0">
              <a:solidFill>
                <a:srgbClr val="FFCC00"/>
              </a:solidFill>
            </a:endParaRPr>
          </a:p>
          <a:p>
            <a:pPr algn="just"/>
            <a:r>
              <a:rPr lang="ar-SA" sz="2400" dirty="0" smtClean="0">
                <a:solidFill>
                  <a:schemeClr val="bg1"/>
                </a:solidFill>
              </a:rPr>
              <a:t>إن النشاء يدخل على نطاق واسع كسواغ في الأشكال الصيدلانية خصوصاً في المضغوطات الفموية .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just"/>
            <a:r>
              <a:rPr lang="ar-SA" sz="2400" dirty="0" smtClean="0">
                <a:solidFill>
                  <a:schemeClr val="bg1"/>
                </a:solidFill>
              </a:rPr>
              <a:t>يُعد النشاء مادة غذائية صالحة للأكل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يُعتبر عموماً مادة عديمة السميّة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غير مخرشة .و لكن تناول جرعات هائلة منه عن طريق الفم قد يكون ضاراً ، و هذا يعود لتشكيل حصيّات من النشاء ( </a:t>
            </a:r>
            <a:r>
              <a:rPr lang="en-US" sz="2400" dirty="0" smtClean="0">
                <a:solidFill>
                  <a:schemeClr val="bg1"/>
                </a:solidFill>
              </a:rPr>
              <a:t>Starch calculi</a:t>
            </a:r>
            <a:r>
              <a:rPr lang="ar-SA" sz="2400" dirty="0" smtClean="0">
                <a:solidFill>
                  <a:schemeClr val="bg1"/>
                </a:solidFill>
              </a:rPr>
              <a:t> )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التي تقود إلى حدوث انسداد معوي (</a:t>
            </a:r>
            <a:r>
              <a:rPr lang="en-US" sz="2400" dirty="0" err="1" smtClean="0">
                <a:solidFill>
                  <a:schemeClr val="bg1"/>
                </a:solidFill>
              </a:rPr>
              <a:t>Lowel</a:t>
            </a:r>
            <a:r>
              <a:rPr lang="en-US" sz="2400" dirty="0" smtClean="0">
                <a:solidFill>
                  <a:schemeClr val="bg1"/>
                </a:solidFill>
              </a:rPr>
              <a:t> obstruction</a:t>
            </a:r>
            <a:r>
              <a:rPr lang="ar-SA" sz="2400" dirty="0" smtClean="0">
                <a:solidFill>
                  <a:schemeClr val="bg1"/>
                </a:solidFill>
              </a:rPr>
              <a:t> ) .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just"/>
            <a:r>
              <a:rPr lang="ar-SA" sz="2400" dirty="0" smtClean="0">
                <a:solidFill>
                  <a:schemeClr val="bg1"/>
                </a:solidFill>
              </a:rPr>
              <a:t>كما أن استعماله في البريتوان أو </a:t>
            </a:r>
            <a:r>
              <a:rPr lang="ar-SA" sz="2400" dirty="0" err="1" smtClean="0">
                <a:solidFill>
                  <a:schemeClr val="bg1"/>
                </a:solidFill>
              </a:rPr>
              <a:t>السحايا</a:t>
            </a:r>
            <a:r>
              <a:rPr lang="ar-SA" sz="2400" dirty="0" smtClean="0">
                <a:solidFill>
                  <a:schemeClr val="bg1"/>
                </a:solidFill>
              </a:rPr>
              <a:t> ربما يؤدي إلى تفاعلات ورَميّة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حبيبية (</a:t>
            </a:r>
            <a:r>
              <a:rPr lang="en-US" sz="2400" dirty="0" err="1" smtClean="0">
                <a:solidFill>
                  <a:schemeClr val="bg1"/>
                </a:solidFill>
              </a:rPr>
              <a:t>Granulomatous</a:t>
            </a:r>
            <a:r>
              <a:rPr lang="en-US" sz="2400" dirty="0" smtClean="0">
                <a:solidFill>
                  <a:schemeClr val="bg1"/>
                </a:solidFill>
              </a:rPr>
              <a:t> reactions</a:t>
            </a:r>
            <a:r>
              <a:rPr lang="ar-SA" sz="2400" dirty="0" smtClean="0">
                <a:solidFill>
                  <a:schemeClr val="bg1"/>
                </a:solidFill>
              </a:rPr>
              <a:t> ) . وإن تلوّث الجروح الناجم عن الجراحة بمساحيق النشاء المستعملة من قبل الجراحين قد ساهم في تطور آفات ورميّة حبيبية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b="1" dirty="0" smtClean="0">
                <a:solidFill>
                  <a:srgbClr val="FFCC00"/>
                </a:solidFill>
              </a:rPr>
              <a:t>3- التنافرات :</a:t>
            </a:r>
            <a:endParaRPr lang="en-US" sz="2400" dirty="0" smtClean="0">
              <a:solidFill>
                <a:srgbClr val="FFCC00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لا يوجد له تنافرات .</a:t>
            </a:r>
            <a:endParaRPr lang="en-US" sz="2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ar-SY" dirty="0"/>
          </a:p>
        </p:txBody>
      </p:sp>
      <p:pic>
        <p:nvPicPr>
          <p:cNvPr id="4098" name="Picture 2" descr="C:\Users\Microsoft\Desktop\المزلقات المستعملة في الكبسولا ت و المضغوطات آلية العمل و الكميات و ما دلالات أرقام الكبسولات\صور السواغات\Starch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571"/>
            <a:ext cx="3841698" cy="1892669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5720" y="714356"/>
            <a:ext cx="8715436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>
                  <a:glow rad="228600">
                    <a:srgbClr val="660066">
                      <a:alpha val="40000"/>
                    </a:srgb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أما مزلقات الضغط (مضادات الالتصاق ومضادات الاحتكاك)</a:t>
            </a:r>
            <a:r>
              <a:rPr kumimoji="0" lang="en-US" sz="3600" b="1" i="0" u="sng" strike="noStrike" cap="none" normalizeH="0" baseline="0" dirty="0" err="1" smtClean="0">
                <a:ln>
                  <a:noFill/>
                </a:ln>
                <a:solidFill>
                  <a:srgbClr val="FF33CC"/>
                </a:solidFill>
                <a:effectLst>
                  <a:glow rad="228600">
                    <a:srgbClr val="660066">
                      <a:alpha val="40000"/>
                    </a:srgb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Antiadherents</a:t>
            </a:r>
            <a:r>
              <a:rPr kumimoji="0" lang="en-US" sz="3600" b="1" i="0" u="sng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>
                  <a:glow rad="228600">
                    <a:srgbClr val="660066">
                      <a:alpha val="40000"/>
                    </a:srgb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and Lubricants </a:t>
            </a: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>
                  <a:glow rad="228600">
                    <a:srgbClr val="660066">
                      <a:alpha val="40000"/>
                    </a:srgb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فأهمها:</a:t>
            </a:r>
            <a:endParaRPr kumimoji="0" lang="ar-SY" sz="3600" b="1" i="0" u="sng" strike="noStrike" cap="none" normalizeH="0" baseline="0" dirty="0" smtClean="0">
              <a:ln>
                <a:noFill/>
              </a:ln>
              <a:solidFill>
                <a:srgbClr val="FF33CC"/>
              </a:solidFill>
              <a:effectLst>
                <a:glow rad="228600">
                  <a:srgbClr val="660066">
                    <a:alpha val="40000"/>
                  </a:srgbClr>
                </a:glow>
              </a:effectLst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شمعات الكالسيوم   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Calcium stearate</a:t>
            </a:r>
            <a:r>
              <a:rPr lang="ar-SY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:</a:t>
            </a:r>
          </a:p>
          <a:p>
            <a:r>
              <a:rPr lang="ar-SA" sz="3200" b="1" dirty="0" smtClean="0">
                <a:solidFill>
                  <a:srgbClr val="FFCC00"/>
                </a:solidFill>
              </a:rPr>
              <a:t>1</a:t>
            </a:r>
            <a:r>
              <a:rPr lang="ar-SA" sz="2800" b="1" dirty="0" smtClean="0">
                <a:solidFill>
                  <a:srgbClr val="FFCC00"/>
                </a:solidFill>
              </a:rPr>
              <a:t>- الاستخدام الصيدلاني :</a:t>
            </a:r>
            <a:endParaRPr lang="en-US" sz="3200" dirty="0" smtClean="0">
              <a:solidFill>
                <a:srgbClr val="FFCC00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مزلق في المضغوطات و المحافظ بتراكيز القريبة من 1%على الرغم من أن هذه المادة تملك خواص مزلقة و مضادة للالتصاق ممتازة إلا أن خواصها الانسيابية ضعيفة </a:t>
            </a:r>
            <a:r>
              <a:rPr lang="en-US" sz="2800" dirty="0" smtClean="0">
                <a:solidFill>
                  <a:schemeClr val="bg1"/>
                </a:solidFill>
              </a:rPr>
              <a:t>glidant</a:t>
            </a:r>
            <a:r>
              <a:rPr lang="ar-SA" sz="2800" dirty="0" smtClean="0">
                <a:solidFill>
                  <a:schemeClr val="bg1"/>
                </a:solidFill>
              </a:rPr>
              <a:t>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كما تُستخدم هذه المادة كعامل مثبت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عامل مستحلب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عامل معلق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تدخل في تركيب مستحضرات التجميل</a:t>
            </a:r>
            <a:endParaRPr lang="ar-SY" sz="2800" dirty="0" smtClean="0">
              <a:solidFill>
                <a:schemeClr val="bg1"/>
              </a:solidFill>
            </a:endParaRPr>
          </a:p>
          <a:p>
            <a:pPr lvl="0" algn="just"/>
            <a:r>
              <a:rPr lang="ar-SA" sz="2800" dirty="0" smtClean="0">
                <a:solidFill>
                  <a:schemeClr val="bg1"/>
                </a:solidFill>
              </a:rPr>
              <a:t>و المنتجات الغذائية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kumimoji="0" lang="ar-SA" sz="3600" b="0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228600">
                  <a:srgbClr val="660066">
                    <a:alpha val="40000"/>
                  </a:srgb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C:\Users\Microsoft\Desktop\المزلقات المستعملة في الكبسولا ت و المضغوطات آلية العمل و الكميات و ما دلالات أرقام الكبسولات\صور السواغات\calsium steara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31088"/>
            <a:ext cx="4429124" cy="2026912"/>
          </a:xfrm>
          <a:prstGeom prst="rect">
            <a:avLst/>
          </a:prstGeom>
          <a:ln w="63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8327928" cy="5143536"/>
          </a:xfrm>
        </p:spPr>
        <p:txBody>
          <a:bodyPr/>
          <a:lstStyle/>
          <a:p>
            <a:r>
              <a:rPr lang="ar-SA" sz="32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3200" dirty="0" smtClean="0">
              <a:solidFill>
                <a:srgbClr val="FFCC00"/>
              </a:solidFill>
            </a:endParaRPr>
          </a:p>
          <a:p>
            <a:pPr algn="just"/>
            <a:r>
              <a:rPr lang="ar-SA" sz="3200" dirty="0" smtClean="0">
                <a:solidFill>
                  <a:schemeClr val="bg1"/>
                </a:solidFill>
              </a:rPr>
              <a:t>تُستخدم هذه المادة بشكل واسع في المستحضرات الصيدلانية </a:t>
            </a:r>
            <a:r>
              <a:rPr lang="ar-SA" sz="3200" dirty="0" err="1" smtClean="0">
                <a:solidFill>
                  <a:schemeClr val="bg1"/>
                </a:solidFill>
              </a:rPr>
              <a:t>و</a:t>
            </a:r>
            <a:r>
              <a:rPr lang="ar-SA" sz="3200" dirty="0" smtClean="0">
                <a:solidFill>
                  <a:schemeClr val="bg1"/>
                </a:solidFill>
              </a:rPr>
              <a:t> تُعتبر عموماً مادة غير سامة </a:t>
            </a:r>
            <a:r>
              <a:rPr lang="ar-SA" sz="3200" dirty="0" err="1" smtClean="0">
                <a:solidFill>
                  <a:schemeClr val="bg1"/>
                </a:solidFill>
              </a:rPr>
              <a:t>و</a:t>
            </a:r>
            <a:r>
              <a:rPr lang="ar-SA" sz="3200" dirty="0" smtClean="0">
                <a:solidFill>
                  <a:schemeClr val="bg1"/>
                </a:solidFill>
              </a:rPr>
              <a:t> غير مخرشة</a:t>
            </a:r>
            <a:r>
              <a:rPr lang="ar-SY" sz="3200" dirty="0" smtClean="0">
                <a:solidFill>
                  <a:schemeClr val="bg1"/>
                </a:solidFill>
              </a:rPr>
              <a:t> .</a:t>
            </a:r>
          </a:p>
          <a:p>
            <a:endParaRPr lang="ar-SY" sz="3200" dirty="0" smtClean="0"/>
          </a:p>
          <a:p>
            <a:endParaRPr lang="en-US" sz="3200" dirty="0" smtClean="0"/>
          </a:p>
          <a:p>
            <a:r>
              <a:rPr lang="ar-SA" sz="3200" b="1" dirty="0" smtClean="0">
                <a:solidFill>
                  <a:srgbClr val="FFCC00"/>
                </a:solidFill>
              </a:rPr>
              <a:t>3-</a:t>
            </a:r>
            <a:r>
              <a:rPr lang="ar-SY" sz="3200" b="1" dirty="0" smtClean="0">
                <a:solidFill>
                  <a:srgbClr val="FFCC00"/>
                </a:solidFill>
              </a:rPr>
              <a:t> </a:t>
            </a:r>
            <a:r>
              <a:rPr lang="ar-SA" sz="3200" b="1" dirty="0" smtClean="0">
                <a:solidFill>
                  <a:srgbClr val="FFCC00"/>
                </a:solidFill>
              </a:rPr>
              <a:t>التنافرات :</a:t>
            </a:r>
            <a:endParaRPr lang="en-US" sz="3200" dirty="0" smtClean="0">
              <a:solidFill>
                <a:srgbClr val="FFCC00"/>
              </a:solidFill>
            </a:endParaRPr>
          </a:p>
          <a:p>
            <a:r>
              <a:rPr lang="ar-SA" sz="3200" dirty="0" smtClean="0">
                <a:solidFill>
                  <a:schemeClr val="bg1"/>
                </a:solidFill>
              </a:rPr>
              <a:t>لا يوجد له أية تنافرات .</a:t>
            </a:r>
            <a:endParaRPr lang="en-US" sz="3200" dirty="0" smtClean="0">
              <a:solidFill>
                <a:schemeClr val="bg1"/>
              </a:solidFill>
            </a:endParaRPr>
          </a:p>
          <a:p>
            <a:endParaRPr lang="ar-SY" dirty="0"/>
          </a:p>
        </p:txBody>
      </p:sp>
      <p:pic>
        <p:nvPicPr>
          <p:cNvPr id="4" name="Picture 2" descr="C:\Users\Microsoft\Desktop\المزلقات المستعملة في الكبسولا ت و المضغوطات آلية العمل و الكميات و ما دلالات أرقام الكبسولات\هام\calcium-stearate-250x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054" y="3501008"/>
            <a:ext cx="3071802" cy="3071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5286381" y="0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Y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عمل الطالبين :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500826" y="3857628"/>
            <a:ext cx="25003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Y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بإشراف :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0" y="857232"/>
            <a:ext cx="9144000" cy="214314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Y" sz="40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محمد</a:t>
            </a:r>
            <a:r>
              <a:rPr lang="ar-SY" sz="40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Y" sz="40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أحمد عامر علولو </a:t>
            </a:r>
          </a:p>
          <a:p>
            <a:pPr algn="ctr"/>
            <a:r>
              <a:rPr lang="ar-SY" sz="40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محمد منير نسيمي .</a:t>
            </a:r>
          </a:p>
        </p:txBody>
      </p:sp>
      <p:sp>
        <p:nvSpPr>
          <p:cNvPr id="10" name="مخطط انسيابي: قرار 9"/>
          <p:cNvSpPr/>
          <p:nvPr/>
        </p:nvSpPr>
        <p:spPr>
          <a:xfrm>
            <a:off x="0" y="4143380"/>
            <a:ext cx="9144000" cy="2214578"/>
          </a:xfrm>
          <a:prstGeom prst="flowChartDecision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Y" sz="5400" b="1" dirty="0" smtClean="0">
                <a:solidFill>
                  <a:srgbClr val="FF33CC"/>
                </a:solidFill>
              </a:rPr>
              <a:t>د . </a:t>
            </a:r>
            <a:r>
              <a:rPr lang="ar-SY" sz="5400" b="1" dirty="0" err="1" smtClean="0">
                <a:solidFill>
                  <a:srgbClr val="FF33CC"/>
                </a:solidFill>
              </a:rPr>
              <a:t>سلافة</a:t>
            </a:r>
            <a:r>
              <a:rPr lang="ar-SY" sz="5400" b="1" dirty="0" smtClean="0">
                <a:solidFill>
                  <a:srgbClr val="FF33CC"/>
                </a:solidFill>
              </a:rPr>
              <a:t> سليمان</a:t>
            </a:r>
            <a:endParaRPr lang="ar-SY" dirty="0">
              <a:solidFill>
                <a:srgbClr val="FF33CC"/>
              </a:solidFill>
            </a:endParaRPr>
          </a:p>
        </p:txBody>
      </p:sp>
      <p:pic>
        <p:nvPicPr>
          <p:cNvPr id="6" name="Picture 2" descr="C:\Users\Microsoft\Desktop\FEMALE HORMONES\LOGOES\جامعة ايبلا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214686"/>
            <a:ext cx="1714512" cy="14707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01600">
              <a:srgbClr val="FFFF00">
                <a:alpha val="60000"/>
              </a:srgb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214414" y="785794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حمض الشمع   </a:t>
            </a:r>
            <a:r>
              <a:rPr lang="en-US" sz="4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: Stearic Acid</a:t>
            </a:r>
            <a:endParaRPr lang="ar-SY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5601" name="Picture 1" descr="C:\Users\Microsoft\Desktop\المزلقات المستعملة في الكبسولا ت و المضغوطات آلية العمل و الكميات و ما دلالات أرقام الكبسولات\صور السواغات\StearicAci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72074"/>
            <a:ext cx="8858312" cy="1643050"/>
          </a:xfrm>
          <a:prstGeom prst="rect">
            <a:avLst/>
          </a:prstGeom>
          <a:ln w="63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00034" y="1785926"/>
            <a:ext cx="8429684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</a:t>
            </a:r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الاستخدام الصيدلاني :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FFCC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عامل مستحلب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مذيب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24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مزلق في المضغوطات </a:t>
            </a:r>
            <a:r>
              <a:rPr kumimoji="0" lang="ar-SA" sz="2400" b="0" i="0" u="sng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SA" sz="24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الكبسولات بتراكيز ( 1-3 )% .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يستخدم حمض الشمع في تحضير كريما</a:t>
            </a:r>
            <a:r>
              <a:rPr lang="ar-SY" sz="2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ت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يستخدم حمض الشمع بشكل واسع في المستحضرات التجميلية و المنتجات الغذائية </a:t>
            </a: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8327928" cy="5357850"/>
          </a:xfrm>
        </p:spPr>
        <p:txBody>
          <a:bodyPr>
            <a:normAutofit/>
          </a:bodyPr>
          <a:lstStyle/>
          <a:p>
            <a:pPr lvl="0"/>
            <a:r>
              <a:rPr lang="ar-SA" sz="2800" b="1" dirty="0" smtClean="0">
                <a:solidFill>
                  <a:srgbClr val="FFCC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CC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ar-SA" sz="2800" b="1" dirty="0" smtClean="0">
                <a:solidFill>
                  <a:srgbClr val="FFCC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- التأثير على صحة الجسم :</a:t>
            </a:r>
            <a:endParaRPr lang="ar-SA" sz="3200" dirty="0" smtClean="0">
              <a:solidFill>
                <a:srgbClr val="FFCC00"/>
              </a:solidFill>
              <a:latin typeface="Arial" pitchFamily="34" charset="0"/>
              <a:cs typeface="Arial" pitchFamily="34" charset="0"/>
            </a:endParaRPr>
          </a:p>
          <a:p>
            <a:pPr algn="justLow"/>
            <a:r>
              <a:rPr lang="ar-SA" sz="2400" dirty="0" smtClean="0">
                <a:solidFill>
                  <a:schemeClr val="bg1"/>
                </a:solidFill>
              </a:rPr>
              <a:t>يستخدم حمض الشمع بشكل واسع في الأشكال الصيدلانية الفموية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الموضعية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المستحضرات التجميلية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المنتجات الغذائية ، ويُعتبر عموماً مادة غير سامة و غير مخرشة</a:t>
            </a:r>
            <a:r>
              <a:rPr lang="ar-SY" sz="2400" dirty="0" smtClean="0">
                <a:solidFill>
                  <a:schemeClr val="bg1"/>
                </a:solidFill>
              </a:rPr>
              <a:t> .</a:t>
            </a:r>
          </a:p>
          <a:p>
            <a:endParaRPr lang="ar-SY" dirty="0" smtClean="0"/>
          </a:p>
          <a:p>
            <a:r>
              <a:rPr lang="ar-SA" dirty="0" smtClean="0"/>
              <a:t> </a:t>
            </a:r>
            <a:endParaRPr lang="en-US" dirty="0" smtClean="0"/>
          </a:p>
          <a:p>
            <a:r>
              <a:rPr lang="ar-SA" sz="2800" b="1" dirty="0" smtClean="0">
                <a:solidFill>
                  <a:srgbClr val="FFCC00"/>
                </a:solidFill>
              </a:rPr>
              <a:t>3-التنافرات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400" dirty="0" smtClean="0">
                <a:solidFill>
                  <a:schemeClr val="bg1"/>
                </a:solidFill>
              </a:rPr>
              <a:t>يتنافر حمض الشمع مع معظم هيدروكسيدات المعادن و ربما يتنافر مع العوامل المؤكسدة </a:t>
            </a:r>
            <a:r>
              <a:rPr lang="ar-SA" dirty="0">
                <a:solidFill>
                  <a:schemeClr val="bg1"/>
                </a:solidFill>
              </a:rPr>
              <a:t>.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44" y="285728"/>
            <a:ext cx="864399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SY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كمزلقات ذوابة في الماء تستعمل مركبات </a:t>
            </a:r>
            <a:r>
              <a:rPr kumimoji="0" lang="en-US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PEG </a:t>
            </a:r>
            <a:r>
              <a:rPr kumimoji="0" lang="ar-SA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ذات الوزن </a:t>
            </a: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الجزيئي المرتفع 4000 </a:t>
            </a:r>
            <a:r>
              <a:rPr kumimoji="0" lang="ar-SA" sz="3600" b="1" i="0" u="sng" strike="noStrike" cap="none" normalizeH="0" baseline="0" dirty="0" err="1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6000 </a:t>
            </a:r>
            <a:r>
              <a:rPr kumimoji="0" lang="ar-SA" sz="3600" b="1" i="0" u="sng" strike="noStrike" cap="none" normalizeH="0" baseline="0" dirty="0" err="1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ولوريل</a:t>
            </a: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سلفات الصوديوم :</a:t>
            </a:r>
            <a:endParaRPr kumimoji="0" lang="en-US" sz="3600" b="1" i="0" u="sng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32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8399366" cy="4500594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البولي إتيلين غليكول 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Polyethylene Glycol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endParaRPr lang="ar-SY" sz="3200" b="1" dirty="0" smtClean="0"/>
          </a:p>
          <a:p>
            <a:endParaRPr lang="ar-SY" sz="3200" b="1" dirty="0" smtClean="0"/>
          </a:p>
          <a:p>
            <a:endParaRPr lang="ar-SY" sz="3200" b="1" dirty="0" smtClean="0"/>
          </a:p>
          <a:p>
            <a:r>
              <a:rPr lang="ar-SY" sz="3200" b="1" dirty="0" smtClean="0">
                <a:solidFill>
                  <a:srgbClr val="FFCC00"/>
                </a:solidFill>
              </a:rPr>
              <a:t>1- </a:t>
            </a:r>
            <a:r>
              <a:rPr lang="ar-SA" sz="3200" b="1" dirty="0" smtClean="0">
                <a:solidFill>
                  <a:srgbClr val="FFCC00"/>
                </a:solidFill>
              </a:rPr>
              <a:t>الاستخدام الصيدلاني :</a:t>
            </a:r>
            <a:endParaRPr lang="en-US" sz="3200" dirty="0" smtClean="0">
              <a:solidFill>
                <a:srgbClr val="FFCC00"/>
              </a:solidFill>
            </a:endParaRPr>
          </a:p>
          <a:p>
            <a:pPr algn="just"/>
            <a:r>
              <a:rPr lang="ar-SA" sz="3200" dirty="0" smtClean="0">
                <a:solidFill>
                  <a:schemeClr val="bg1"/>
                </a:solidFill>
              </a:rPr>
              <a:t>يمكن أن تستخدم كعامل مزلق خاصة للمضغوطات المنحلة لكن التأثير المزلق لها ليس بجودة شمعات المغنيزيوم </a:t>
            </a:r>
            <a:r>
              <a:rPr lang="ar-SA" sz="3200" dirty="0" err="1" smtClean="0">
                <a:solidFill>
                  <a:schemeClr val="bg1"/>
                </a:solidFill>
              </a:rPr>
              <a:t>و</a:t>
            </a:r>
            <a:r>
              <a:rPr lang="ar-SA" sz="3200" dirty="0" smtClean="0">
                <a:solidFill>
                  <a:schemeClr val="bg1"/>
                </a:solidFill>
              </a:rPr>
              <a:t> الالتصاق يمكن إن يزداد إذا أصبحت المادة دافئة أثناء ضغطها .</a:t>
            </a:r>
            <a:endParaRPr lang="en-US" sz="3200" dirty="0" smtClean="0">
              <a:solidFill>
                <a:schemeClr val="bg1"/>
              </a:solidFill>
            </a:endParaRPr>
          </a:p>
          <a:p>
            <a:endParaRPr lang="ar-SY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3554" name="Picture 2" descr="C:\Users\Microsoft\Desktop\المزلقات المستعملة في الكبسولا ت و المضغوطات آلية العمل و الكميات و ما دلالات أرقام الكبسولات\صور السواغات\PE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86058"/>
            <a:ext cx="4913313" cy="2474913"/>
          </a:xfrm>
          <a:prstGeom prst="rect">
            <a:avLst/>
          </a:prstGeom>
          <a:noFill/>
          <a:effectLst>
            <a:glow rad="101600">
              <a:srgbClr val="FF33CC">
                <a:alpha val="60000"/>
              </a:srgb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14282" y="642918"/>
            <a:ext cx="8715436" cy="6072230"/>
          </a:xfrm>
        </p:spPr>
        <p:txBody>
          <a:bodyPr>
            <a:normAutofit/>
          </a:bodyPr>
          <a:lstStyle/>
          <a:p>
            <a:pPr algn="just"/>
            <a:r>
              <a:rPr lang="ar-SA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dirty="0" smtClean="0">
              <a:solidFill>
                <a:srgbClr val="FFCC00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إن التفاعلات </a:t>
            </a:r>
            <a:r>
              <a:rPr lang="ar-SA" dirty="0" err="1" smtClean="0">
                <a:solidFill>
                  <a:schemeClr val="bg1"/>
                </a:solidFill>
              </a:rPr>
              <a:t>التحسسية</a:t>
            </a:r>
            <a:r>
              <a:rPr lang="ar-SA" dirty="0" smtClean="0">
                <a:solidFill>
                  <a:schemeClr val="bg1"/>
                </a:solidFill>
              </a:rPr>
              <a:t> للبولي إتيلين </a:t>
            </a:r>
            <a:r>
              <a:rPr lang="ar-SA" dirty="0" err="1" smtClean="0">
                <a:solidFill>
                  <a:schemeClr val="bg1"/>
                </a:solidFill>
              </a:rPr>
              <a:t>غليكولات</a:t>
            </a:r>
            <a:r>
              <a:rPr lang="ar-SA" dirty="0" smtClean="0">
                <a:solidFill>
                  <a:schemeClr val="bg1"/>
                </a:solidFill>
              </a:rPr>
              <a:t> المطبق موضعياً تتضمن </a:t>
            </a:r>
            <a:r>
              <a:rPr lang="ar-SA" dirty="0" err="1" smtClean="0">
                <a:solidFill>
                  <a:schemeClr val="bg1"/>
                </a:solidFill>
              </a:rPr>
              <a:t>الشرى</a:t>
            </a:r>
            <a:r>
              <a:rPr lang="ar-SA" dirty="0" smtClean="0">
                <a:solidFill>
                  <a:schemeClr val="bg1"/>
                </a:solidFill>
              </a:rPr>
              <a:t> و تفاعلات تحسس بطيئة 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إن الإعطاء الفموي للبولي إتيلين </a:t>
            </a:r>
            <a:r>
              <a:rPr lang="ar-SA" dirty="0" err="1" smtClean="0">
                <a:solidFill>
                  <a:schemeClr val="bg1"/>
                </a:solidFill>
              </a:rPr>
              <a:t>غليكولات</a:t>
            </a:r>
            <a:r>
              <a:rPr lang="ar-SA" dirty="0" smtClean="0">
                <a:solidFill>
                  <a:schemeClr val="bg1"/>
                </a:solidFill>
              </a:rPr>
              <a:t> بكميات كبيرة له تأثير مليّن .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ar-SA" b="1" dirty="0" smtClean="0">
                <a:solidFill>
                  <a:srgbClr val="FFCC00"/>
                </a:solidFill>
              </a:rPr>
              <a:t>3-التنافرات :</a:t>
            </a:r>
            <a:endParaRPr lang="en-US" dirty="0" smtClean="0">
              <a:solidFill>
                <a:srgbClr val="FFCC00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ترجع أغلب التفاعلات الكيميائية التي يقوم بها البولي إتيلين غليكول إلى زمرتي </a:t>
            </a:r>
            <a:r>
              <a:rPr lang="ar-SA" dirty="0" err="1" smtClean="0">
                <a:solidFill>
                  <a:schemeClr val="bg1"/>
                </a:solidFill>
              </a:rPr>
              <a:t>الهيدروكسيل</a:t>
            </a:r>
            <a:r>
              <a:rPr lang="ar-SA" dirty="0" smtClean="0">
                <a:solidFill>
                  <a:schemeClr val="bg1"/>
                </a:solidFill>
              </a:rPr>
              <a:t> النهائيتين اللتين يمكن أن </a:t>
            </a:r>
            <a:r>
              <a:rPr lang="ar-SA" dirty="0" err="1" smtClean="0">
                <a:solidFill>
                  <a:schemeClr val="bg1"/>
                </a:solidFill>
              </a:rPr>
              <a:t>تتأسترا</a:t>
            </a:r>
            <a:r>
              <a:rPr lang="ar-SA" dirty="0" smtClean="0">
                <a:solidFill>
                  <a:schemeClr val="bg1"/>
                </a:solidFill>
              </a:rPr>
              <a:t> أو تشكل زمراً </a:t>
            </a:r>
            <a:r>
              <a:rPr lang="ar-SA" dirty="0" err="1" smtClean="0">
                <a:solidFill>
                  <a:schemeClr val="bg1"/>
                </a:solidFill>
              </a:rPr>
              <a:t>استيرية</a:t>
            </a:r>
            <a:r>
              <a:rPr lang="ar-SA" dirty="0" smtClean="0">
                <a:solidFill>
                  <a:schemeClr val="bg1"/>
                </a:solidFill>
              </a:rPr>
              <a:t> 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على أي حال فإن جميع أنماط البولي إتيلين غليكول تقوم بتعزيز الفعالية المؤكسدة بسبب تواجد </a:t>
            </a:r>
            <a:r>
              <a:rPr lang="ar-SA" dirty="0" err="1" smtClean="0">
                <a:solidFill>
                  <a:schemeClr val="bg1"/>
                </a:solidFill>
              </a:rPr>
              <a:t>البي</a:t>
            </a:r>
            <a:r>
              <a:rPr lang="ar-SY" dirty="0" smtClean="0">
                <a:solidFill>
                  <a:schemeClr val="bg1"/>
                </a:solidFill>
              </a:rPr>
              <a:t>ر</a:t>
            </a:r>
            <a:r>
              <a:rPr lang="ar-SA" dirty="0" smtClean="0">
                <a:solidFill>
                  <a:schemeClr val="bg1"/>
                </a:solidFill>
              </a:rPr>
              <a:t>وكسيدات و مركبات ثانوية أخرى تتشكل نتيجة الأكسدة الذاتية 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تتناقص الفعالية المضادة للجراثيم لبعض المضادات الحيوية </a:t>
            </a:r>
            <a:r>
              <a:rPr lang="ar-SA" dirty="0" err="1" smtClean="0">
                <a:solidFill>
                  <a:schemeClr val="bg1"/>
                </a:solidFill>
              </a:rPr>
              <a:t>و</a:t>
            </a:r>
            <a:r>
              <a:rPr lang="ar-SA" dirty="0" smtClean="0">
                <a:solidFill>
                  <a:schemeClr val="bg1"/>
                </a:solidFill>
              </a:rPr>
              <a:t> خاصة البنسلين </a:t>
            </a:r>
            <a:r>
              <a:rPr lang="ar-SA" dirty="0" err="1" smtClean="0">
                <a:solidFill>
                  <a:schemeClr val="bg1"/>
                </a:solidFill>
              </a:rPr>
              <a:t>و</a:t>
            </a:r>
            <a:r>
              <a:rPr lang="ar-SA" dirty="0" smtClean="0">
                <a:solidFill>
                  <a:schemeClr val="bg1"/>
                </a:solidFill>
              </a:rPr>
              <a:t> </a:t>
            </a:r>
            <a:r>
              <a:rPr lang="ar-SA" dirty="0" err="1" smtClean="0">
                <a:solidFill>
                  <a:schemeClr val="bg1"/>
                </a:solidFill>
              </a:rPr>
              <a:t>باستيراسين</a:t>
            </a:r>
            <a:r>
              <a:rPr lang="ar-SA" dirty="0" smtClean="0">
                <a:solidFill>
                  <a:schemeClr val="bg1"/>
                </a:solidFill>
              </a:rPr>
              <a:t> في أسس البولي إتيلين غليكول 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كما تتأثر الفعالية الحافظة لمشتقات </a:t>
            </a:r>
            <a:r>
              <a:rPr lang="ar-SA" dirty="0" err="1" smtClean="0">
                <a:solidFill>
                  <a:schemeClr val="bg1"/>
                </a:solidFill>
              </a:rPr>
              <a:t>البارابن</a:t>
            </a:r>
            <a:r>
              <a:rPr lang="ar-SA" dirty="0" smtClean="0">
                <a:solidFill>
                  <a:schemeClr val="bg1"/>
                </a:solidFill>
              </a:rPr>
              <a:t> نتيجتها ارتباطها مع البولي إتيلين غليكول .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أحياناً ينتقل البولي إتيلين غليكول من طبقة التلبيس للمضغوطة إلى حدوث تنافرات داخل النواة .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6672"/>
            <a:ext cx="8964488" cy="1714512"/>
          </a:xfrm>
        </p:spPr>
        <p:txBody>
          <a:bodyPr>
            <a:noAutofit/>
          </a:bodyPr>
          <a:lstStyle/>
          <a:p>
            <a:pPr algn="r"/>
            <a:r>
              <a:rPr lang="ar-SY"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ar-SA"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لوريل سلفات الصوديوم </a:t>
            </a:r>
            <a:r>
              <a:rPr lang="ar-SY"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:</a:t>
            </a:r>
            <a:r>
              <a:rPr lang="ar-SA"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ar-SY"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Sodium </a:t>
            </a:r>
            <a:r>
              <a:rPr sz="4000" dirty="0" err="1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Lauryl</a:t>
            </a:r>
            <a:r>
              <a:rPr sz="4000" dirty="0" smtClean="0">
                <a:ln w="63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Sulfate</a:t>
            </a:r>
            <a:r>
              <a:rPr sz="4000" dirty="0" smtClean="0"/>
              <a:t/>
            </a:r>
            <a:br>
              <a:rPr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ar-SY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1500174"/>
            <a:ext cx="8327928" cy="5214974"/>
          </a:xfrm>
        </p:spPr>
        <p:txBody>
          <a:bodyPr>
            <a:normAutofit fontScale="92500" lnSpcReduction="20000"/>
          </a:bodyPr>
          <a:lstStyle/>
          <a:p>
            <a:endParaRPr lang="ar-SY" sz="2800" b="1" dirty="0" smtClean="0"/>
          </a:p>
          <a:p>
            <a:endParaRPr lang="ar-SY" sz="2800" b="1" dirty="0" smtClean="0"/>
          </a:p>
          <a:p>
            <a:endParaRPr lang="ar-SY" sz="2800" b="1" dirty="0" smtClean="0"/>
          </a:p>
          <a:p>
            <a:endParaRPr lang="ar-SY" sz="2800" b="1" dirty="0" smtClean="0"/>
          </a:p>
          <a:p>
            <a:endParaRPr lang="ar-SY" sz="2800" b="1" dirty="0" smtClean="0"/>
          </a:p>
          <a:p>
            <a:endParaRPr lang="ar-SY" sz="2800" b="1" dirty="0" smtClean="0"/>
          </a:p>
          <a:p>
            <a:r>
              <a:rPr lang="ar-SY" sz="2800" b="1" dirty="0" smtClean="0">
                <a:solidFill>
                  <a:srgbClr val="FFCC00"/>
                </a:solidFill>
              </a:rPr>
              <a:t>1</a:t>
            </a:r>
            <a:r>
              <a:rPr lang="ar-SA" sz="2800" b="1" dirty="0" smtClean="0">
                <a:solidFill>
                  <a:srgbClr val="FFCC00"/>
                </a:solidFill>
              </a:rPr>
              <a:t>- الاستخدام الصيدلاني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فعّال سطحياً سالب الشحنة 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منظف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استحلابي 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مادة نافذة عبر الجلد  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b="1" u="sng" dirty="0" smtClean="0">
                <a:solidFill>
                  <a:schemeClr val="bg1"/>
                </a:solidFill>
              </a:rPr>
              <a:t>مزلق في </a:t>
            </a:r>
            <a:r>
              <a:rPr lang="ar-SA" sz="2800" b="1" u="sng" dirty="0" smtClean="0">
                <a:solidFill>
                  <a:schemeClr val="bg1"/>
                </a:solidFill>
              </a:rPr>
              <a:t>يستعمل خارجيا </a:t>
            </a:r>
            <a:r>
              <a:rPr lang="ar-SA" sz="2800" b="1" dirty="0" smtClean="0">
                <a:solidFill>
                  <a:schemeClr val="bg1"/>
                </a:solidFill>
              </a:rPr>
              <a:t>بنسب </a:t>
            </a:r>
            <a:r>
              <a:rPr lang="ar-SA" sz="2800" b="1" dirty="0" smtClean="0">
                <a:solidFill>
                  <a:schemeClr val="bg1"/>
                </a:solidFill>
              </a:rPr>
              <a:t>(1.0-2.0) % .</a:t>
            </a:r>
            <a:r>
              <a:rPr lang="ar-SA" sz="2800" b="1" u="sng" dirty="0" smtClean="0">
                <a:solidFill>
                  <a:schemeClr val="bg1"/>
                </a:solidFill>
              </a:rPr>
              <a:t> </a:t>
            </a:r>
            <a:endParaRPr lang="en-US" sz="2800" b="1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مرطّب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b="1" dirty="0">
              <a:solidFill>
                <a:schemeClr val="bg1"/>
              </a:solidFill>
              <a:effectLst>
                <a:glow rad="101600">
                  <a:schemeClr val="accent1">
                    <a:lumMod val="60000"/>
                    <a:lumOff val="40000"/>
                    <a:alpha val="60000"/>
                  </a:schemeClr>
                </a:glow>
              </a:effectLst>
            </a:endParaRPr>
          </a:p>
        </p:txBody>
      </p:sp>
      <p:pic>
        <p:nvPicPr>
          <p:cNvPr id="21505" name="Picture 1" descr="C:\Users\Microsoft\Desktop\المزلقات المستعملة في الكبسولا ت و المضغوطات آلية العمل و الكميات و ما دلالات أرقام الكبسولات\صور السواغات\Sodium Lauryl Sulfat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7916147" cy="2286016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1506" name="Picture 2" descr="C:\Users\Microsoft\Desktop\المزلقات المستعملة في الكبسولا ت و المضغوطات آلية العمل و الكميات و ما دلالات أرقام الكبسولات\صور السواغات\Sodium Lauryl Sulfate 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7760"/>
            <a:ext cx="2466975" cy="2000240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14282" y="714356"/>
            <a:ext cx="8643998" cy="614364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ar-SY" sz="2800" b="1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لهذه المـادة استـخدامات واسعـة في مستحضرات التجميل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smtClean="0">
                <a:solidFill>
                  <a:schemeClr val="bg1"/>
                </a:solidFill>
              </a:rPr>
              <a:t>المستحضرات </a:t>
            </a:r>
            <a:r>
              <a:rPr lang="ar-SA" sz="2800" smtClean="0">
                <a:solidFill>
                  <a:schemeClr val="bg1"/>
                </a:solidFill>
              </a:rPr>
              <a:t>الموضعية ، </a:t>
            </a:r>
            <a:r>
              <a:rPr lang="ar-SA" sz="2800" dirty="0" smtClean="0">
                <a:solidFill>
                  <a:schemeClr val="bg1"/>
                </a:solidFill>
              </a:rPr>
              <a:t>حيث تعتبر مادة متوسطة السميّة تتميز بتأثيرات سميّة حادة تشمل تخرش العين و الجلد و الأغشية المخاطية و القناة التنفسية العليا و المعدة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و إن الاستنشاق المستمر لهذه المادة سيؤذي الرئتين . و من الممكن أن يؤدي التحسس الرئوي إلى اختلال وظيفي يتميز </a:t>
            </a:r>
            <a:r>
              <a:rPr lang="ar-SA" sz="2800" dirty="0" err="1" smtClean="0">
                <a:solidFill>
                  <a:schemeClr val="bg1"/>
                </a:solidFill>
              </a:rPr>
              <a:t>بفرط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err="1" smtClean="0">
                <a:solidFill>
                  <a:schemeClr val="bg1"/>
                </a:solidFill>
              </a:rPr>
              <a:t>النفوذية</a:t>
            </a:r>
            <a:r>
              <a:rPr lang="ar-SA" sz="2800" dirty="0" smtClean="0">
                <a:solidFill>
                  <a:schemeClr val="bg1"/>
                </a:solidFill>
              </a:rPr>
              <a:t> للهواء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تفاعلات أرجية رئوية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محاليل </a:t>
            </a:r>
            <a:r>
              <a:rPr lang="ar-SA" sz="2800" dirty="0" err="1" smtClean="0">
                <a:solidFill>
                  <a:schemeClr val="bg1"/>
                </a:solidFill>
              </a:rPr>
              <a:t>اللوريل</a:t>
            </a:r>
            <a:r>
              <a:rPr lang="ar-SA" sz="2800" dirty="0" smtClean="0">
                <a:solidFill>
                  <a:schemeClr val="bg1"/>
                </a:solidFill>
              </a:rPr>
              <a:t> سلفات تؤثر في المواد الفعالة السطحية الموجبة الشحنة مسببة نقصان الفعالية حتى </a:t>
            </a:r>
            <a:r>
              <a:rPr lang="ar-SA" sz="2800" dirty="0" err="1" smtClean="0">
                <a:solidFill>
                  <a:schemeClr val="bg1"/>
                </a:solidFill>
              </a:rPr>
              <a:t>بتراكيزه</a:t>
            </a:r>
            <a:r>
              <a:rPr lang="ar-SA" sz="2800" dirty="0" smtClean="0">
                <a:solidFill>
                  <a:schemeClr val="bg1"/>
                </a:solidFill>
              </a:rPr>
              <a:t> القليلة جداً . و الغير كافية للترسيب بشكل مخالف </a:t>
            </a:r>
            <a:r>
              <a:rPr lang="ar-SA" sz="2800" dirty="0" err="1" smtClean="0">
                <a:solidFill>
                  <a:schemeClr val="bg1"/>
                </a:solidFill>
              </a:rPr>
              <a:t>للصوابين</a:t>
            </a:r>
            <a:r>
              <a:rPr lang="ar-SA" sz="2800" dirty="0" smtClean="0">
                <a:solidFill>
                  <a:schemeClr val="bg1"/>
                </a:solidFill>
              </a:rPr>
              <a:t> فإنها تتوافق مع الحموض الممددة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شوارد المغنيزيوم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الكالسيوم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محاليل الصوديوم لوريل سلفات تَحُتّ ( تُـؤكسِد ) و بشكل متوسط كل من الفولاذ المتوسط ، النحاس الأصفر ، البرونز و الألمنيوم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الصوديوم لوريل سلفات يتنافر مع بعض الأملاح القلوية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يترسب بالرصاص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أملاح البوتاسيوم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sz="2800" dirty="0" smtClean="0">
              <a:solidFill>
                <a:srgbClr val="FFCC00"/>
              </a:solidFill>
            </a:endParaRPr>
          </a:p>
          <a:p>
            <a:pPr>
              <a:buNone/>
            </a:pPr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429684" cy="2571768"/>
          </a:xfrm>
        </p:spPr>
        <p:txBody>
          <a:bodyPr>
            <a:normAutofit fontScale="90000"/>
          </a:bodyPr>
          <a:lstStyle/>
          <a:p>
            <a:pPr algn="r"/>
            <a:r>
              <a:rPr lang="ar-SA" u="sng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كما يمكن استعمال بعض الزيوت كمزلقات :</a:t>
            </a:r>
            <a:r>
              <a:rPr smtClean="0"/>
              <a:t/>
            </a:r>
            <a:br>
              <a:rPr smtClean="0"/>
            </a:br>
            <a:r>
              <a:rPr lang="en-US" dirty="0"/>
              <a:t/>
            </a:r>
            <a:br>
              <a:rPr lang="en-US" dirty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1428736"/>
            <a:ext cx="8470804" cy="5143536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الزيت المعدني  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Mineral Oil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(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Liquid Paraffin</a:t>
            </a:r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)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r>
              <a:rPr lang="ar-SY" sz="2800" b="1" dirty="0" smtClean="0">
                <a:solidFill>
                  <a:srgbClr val="FFCC00"/>
                </a:solidFill>
              </a:rPr>
              <a:t>1</a:t>
            </a:r>
            <a:r>
              <a:rPr lang="ar-SA" sz="2800" b="1" dirty="0" smtClean="0">
                <a:solidFill>
                  <a:srgbClr val="FFCC00"/>
                </a:solidFill>
              </a:rPr>
              <a:t>- الاستخدام الصيدلاني :</a:t>
            </a:r>
            <a:endParaRPr lang="en-US" sz="2000" dirty="0" smtClean="0">
              <a:solidFill>
                <a:srgbClr val="FFCC00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1) عامل مطرّي </a:t>
            </a:r>
            <a:r>
              <a:rPr lang="en-US" sz="2400" dirty="0" smtClean="0">
                <a:solidFill>
                  <a:schemeClr val="bg1"/>
                </a:solidFill>
              </a:rPr>
              <a:t>Emollient</a:t>
            </a:r>
            <a:r>
              <a:rPr lang="ar-SA" sz="2400" dirty="0" smtClean="0">
                <a:solidFill>
                  <a:schemeClr val="bg1"/>
                </a:solidFill>
              </a:rPr>
              <a:t>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2) مذيب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3) عامل مزلق لدى تحضير الكبسولات </a:t>
            </a:r>
            <a:r>
              <a:rPr lang="ar-SA" sz="2400" dirty="0" err="1" smtClean="0">
                <a:solidFill>
                  <a:schemeClr val="bg1"/>
                </a:solidFill>
              </a:rPr>
              <a:t>و</a:t>
            </a:r>
            <a:r>
              <a:rPr lang="ar-SA" sz="2400" dirty="0" smtClean="0">
                <a:solidFill>
                  <a:schemeClr val="bg1"/>
                </a:solidFill>
              </a:rPr>
              <a:t> المضغوطات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4) عامل يُستخدم في المداواة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5) سواغ زيتي</a:t>
            </a:r>
            <a:r>
              <a:rPr lang="en-US" sz="2400" dirty="0" smtClean="0">
                <a:solidFill>
                  <a:schemeClr val="bg1"/>
                </a:solidFill>
              </a:rPr>
              <a:t>      . </a:t>
            </a:r>
            <a:endParaRPr lang="ar-SY" sz="2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  <a:p>
            <a:endParaRPr lang="ar-SY" sz="3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ar-SY" sz="2400" dirty="0"/>
          </a:p>
        </p:txBody>
      </p:sp>
      <p:pic>
        <p:nvPicPr>
          <p:cNvPr id="19457" name="Picture 1" descr="C:\Users\Microsoft\Desktop\المزلقات المستعملة في الكبسولا ت و المضغوطات آلية العمل و الكميات و ما دلالات أرقام الكبسولات\صور السواغات\Mineral Oi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57760"/>
            <a:ext cx="6929454" cy="200024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42844" y="1214422"/>
            <a:ext cx="8786874" cy="564357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يستخدم كعامل مزلق لدى تحضير الكبسول</a:t>
            </a:r>
            <a:r>
              <a:rPr lang="ar-SY" sz="2800" dirty="0" err="1" smtClean="0">
                <a:solidFill>
                  <a:schemeClr val="bg1"/>
                </a:solidFill>
              </a:rPr>
              <a:t>ات</a:t>
            </a:r>
            <a:r>
              <a:rPr lang="ar-SA" sz="2800" dirty="0" smtClean="0">
                <a:solidFill>
                  <a:schemeClr val="bg1"/>
                </a:solidFill>
              </a:rPr>
              <a:t> و المضغوطات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في بعض الحالات كعامل محرر للقوالب في التحاميل التي أساسها زبدة الكاكاو .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دوائياً</a:t>
            </a:r>
            <a:r>
              <a:rPr lang="ar-SA" sz="2800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: يُستخدم زيت البارافين في المستحضرات العينية لخواصه المزلقة كما يُستخدم لعلاج الإمساك </a:t>
            </a:r>
            <a:r>
              <a:rPr lang="en-US" sz="2800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Constipation</a:t>
            </a:r>
            <a:r>
              <a:rPr lang="ar-SA" sz="2800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endParaRPr lang="ar-SY" sz="2800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يُستخدم زيت البارافين كسواغ في عدد كبير  من المستحضرات الصيدلانية كما أنه يستخدم بشكل واسع في مستحضرات التجميل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في بعض المنتجات الغذائية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كما يُستخدم زيت البارافين في علاج الإمساك بسبب تأثيراته المزلقة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المليّنة للبراز</a:t>
            </a:r>
            <a:r>
              <a:rPr lang="en-US" sz="2800" dirty="0" smtClean="0">
                <a:solidFill>
                  <a:schemeClr val="bg1"/>
                </a:solidFill>
              </a:rPr>
              <a:t> Stool softener 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و ذلك لدى تناوله عن طريق الفم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إن تناول جرعات زائدة من زيت البارافين سواء عن طريق الفم أو عن طريق الشرج يمكن أن تؤدي إلى نزف الشرج و تخرشه و استعماله كمليّن عن طريق الفم يعتبره بعض الأطباء غير محبّذ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3-التنافرات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يتنافر مع العوامل المؤكسدة القوية .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ar-SA" sz="2800" dirty="0" smtClean="0"/>
              <a:t> </a:t>
            </a:r>
            <a:endParaRPr lang="en-US" sz="2800" dirty="0" smtClean="0"/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142844" y="1316736"/>
            <a:ext cx="8159908" cy="3112396"/>
          </a:xfrm>
        </p:spPr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785794"/>
            <a:ext cx="8113614" cy="5786478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زيت الخروع المهدرج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Hydrogenated Castor Oil</a:t>
            </a:r>
          </a:p>
          <a:p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مطيل لزمن التحرر 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ميبّس ( مصلب ) 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u="sng" dirty="0" smtClean="0">
                <a:solidFill>
                  <a:schemeClr val="bg1"/>
                </a:solidFill>
              </a:rPr>
              <a:t> </a:t>
            </a:r>
            <a:r>
              <a:rPr lang="ar-SA" sz="2800" u="sng" dirty="0" smtClean="0">
                <a:solidFill>
                  <a:schemeClr val="bg1"/>
                </a:solidFill>
              </a:rPr>
              <a:t>مزلق في صناعة المضغوطات </a:t>
            </a:r>
            <a:r>
              <a:rPr lang="ar-SA" sz="2800" u="sng" dirty="0" err="1" smtClean="0">
                <a:solidFill>
                  <a:schemeClr val="bg1"/>
                </a:solidFill>
              </a:rPr>
              <a:t>و</a:t>
            </a:r>
            <a:r>
              <a:rPr lang="ar-SA" sz="2800" u="sng" dirty="0" smtClean="0">
                <a:solidFill>
                  <a:schemeClr val="bg1"/>
                </a:solidFill>
              </a:rPr>
              <a:t> المحافظ .</a:t>
            </a:r>
            <a:endParaRPr lang="en-US" sz="28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كما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تُستخدم هذه المادة في صناعة مستحضرات التجميل .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تُعتبر عموماً مادة غير سامة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غير مخرشة ، كما أن دراسات السمية التي أجريت على الحيوانات أثبتت أن هذه المادة غير سامة 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ar-SA" sz="2800" dirty="0" smtClean="0">
                <a:solidFill>
                  <a:srgbClr val="FFCC00"/>
                </a:solidFill>
              </a:rPr>
              <a:t> </a:t>
            </a:r>
            <a:r>
              <a:rPr lang="ar-SA" sz="2800" b="1" dirty="0" smtClean="0">
                <a:solidFill>
                  <a:srgbClr val="FFCC00"/>
                </a:solidFill>
              </a:rPr>
              <a:t>3</a:t>
            </a:r>
            <a:r>
              <a:rPr lang="ar-SA" sz="2800" dirty="0" smtClean="0">
                <a:solidFill>
                  <a:srgbClr val="FFCC00"/>
                </a:solidFill>
              </a:rPr>
              <a:t> </a:t>
            </a:r>
            <a:r>
              <a:rPr lang="ar-SA" sz="2800" b="1" dirty="0" smtClean="0">
                <a:solidFill>
                  <a:srgbClr val="FFCC00"/>
                </a:solidFill>
              </a:rPr>
              <a:t>-التنافرات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يتنافر مع معظم النباتات ( الخضروات ) الطبيعية و الشموع الحيوانية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dirty="0" smtClean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Wingdings" pitchFamily="2" charset="2"/>
              <a:buChar char="v"/>
            </a:pPr>
            <a:endParaRPr lang="ar-SY" sz="3800" dirty="0" smtClean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endParaRPr lang="ar-SY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/>
            </a:r>
            <a:br>
              <a:rPr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500042"/>
            <a:ext cx="8327928" cy="6072230"/>
          </a:xfrm>
        </p:spPr>
        <p:txBody>
          <a:bodyPr>
            <a:normAutofit/>
          </a:bodyPr>
          <a:lstStyle/>
          <a:p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الزيت النباتي المهدرج ، نموذج "1" </a:t>
            </a:r>
            <a:endParaRPr lang="en-US" sz="28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Hydrogenated Vegetable Oil, Type 1</a:t>
            </a:r>
            <a:r>
              <a:rPr lang="ar-SY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مزلق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في المحافظ و المضغوطات بتركيز </a:t>
            </a:r>
            <a:r>
              <a:rPr lang="ar-SA" sz="2800" dirty="0" smtClean="0">
                <a:solidFill>
                  <a:srgbClr val="660066"/>
                </a:solidFill>
              </a:rPr>
              <a:t>(1-6)% </a:t>
            </a:r>
            <a:r>
              <a:rPr lang="ar-SA" sz="2800" dirty="0" smtClean="0">
                <a:solidFill>
                  <a:schemeClr val="bg1"/>
                </a:solidFill>
              </a:rPr>
              <a:t>وزن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/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وزن </a:t>
            </a:r>
            <a:r>
              <a:rPr lang="ar-SY" sz="2800" dirty="0" smtClean="0">
                <a:solidFill>
                  <a:schemeClr val="bg1"/>
                </a:solidFill>
              </a:rPr>
              <a:t>  </a:t>
            </a:r>
            <a:r>
              <a:rPr lang="ar-SA" sz="2800" dirty="0" smtClean="0">
                <a:solidFill>
                  <a:schemeClr val="bg1"/>
                </a:solidFill>
              </a:rPr>
              <a:t>بالمشاركة مع التالك عادة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رابط مساعد في المضغوطات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مساعد في التلبيس .</a:t>
            </a:r>
            <a:endParaRPr lang="ar-SY" sz="2800" dirty="0" smtClean="0">
              <a:solidFill>
                <a:schemeClr val="bg1"/>
              </a:solidFill>
            </a:endParaRPr>
          </a:p>
          <a:p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يستعمل في منتجات الأغذية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المستحضرات الصيدلانية الفموية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هو يعتبر عموماً </a:t>
            </a:r>
            <a:r>
              <a:rPr lang="ar-SA" sz="2800" dirty="0" err="1" smtClean="0">
                <a:solidFill>
                  <a:schemeClr val="bg1"/>
                </a:solidFill>
              </a:rPr>
              <a:t>سواغاً</a:t>
            </a:r>
            <a:r>
              <a:rPr lang="ar-SA" sz="2800" dirty="0" smtClean="0">
                <a:solidFill>
                  <a:schemeClr val="bg1"/>
                </a:solidFill>
              </a:rPr>
              <a:t> غير سام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غير </a:t>
            </a:r>
            <a:r>
              <a:rPr lang="ar-SA" sz="2800" dirty="0" err="1" smtClean="0">
                <a:solidFill>
                  <a:schemeClr val="bg1"/>
                </a:solidFill>
              </a:rPr>
              <a:t>مخرش</a:t>
            </a:r>
            <a:r>
              <a:rPr lang="ar-SA" sz="2800" dirty="0" smtClean="0">
                <a:solidFill>
                  <a:schemeClr val="bg1"/>
                </a:solidFill>
              </a:rPr>
              <a:t> .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ar-SA" sz="2800" b="1" dirty="0" smtClean="0">
                <a:solidFill>
                  <a:srgbClr val="FFCC00"/>
                </a:solidFill>
              </a:rPr>
              <a:t>3-</a:t>
            </a:r>
            <a:r>
              <a:rPr lang="ar-SY" sz="2800" b="1" dirty="0" smtClean="0">
                <a:solidFill>
                  <a:srgbClr val="FFCC00"/>
                </a:solidFill>
              </a:rPr>
              <a:t> </a:t>
            </a:r>
            <a:r>
              <a:rPr lang="ar-SA" sz="2800" b="1" dirty="0" smtClean="0">
                <a:solidFill>
                  <a:srgbClr val="FFCC00"/>
                </a:solidFill>
              </a:rPr>
              <a:t>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يتنافر مع المواد المؤكسدة القوية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/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en-US" sz="28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pPr>
              <a:buNone/>
            </a:pPr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80000"/>
                <a:satMod val="400000"/>
              </a:schemeClr>
            </a:gs>
            <a:gs pos="0">
              <a:schemeClr val="bg2">
                <a:tint val="80000"/>
                <a:satMod val="400000"/>
              </a:schemeClr>
            </a:gs>
            <a:gs pos="0">
              <a:schemeClr val="bg2">
                <a:tint val="80000"/>
                <a:satMod val="400000"/>
              </a:schemeClr>
            </a:gs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0" y="2000240"/>
            <a:ext cx="9001156" cy="4857760"/>
          </a:xfrm>
        </p:spPr>
        <p:txBody>
          <a:bodyPr>
            <a:normAutofit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/>
            <a:r>
              <a:rPr lang="ar-SA" dirty="0" smtClean="0">
                <a:solidFill>
                  <a:schemeClr val="bg1"/>
                </a:solidFill>
              </a:rPr>
              <a:t>تقسم إلى ثلاثة أنواع بحسب الدور الذي تقوم به :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dirty="0" smtClean="0">
                <a:solidFill>
                  <a:srgbClr val="C00000"/>
                </a:solidFill>
              </a:rPr>
              <a:t>Glidants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rgbClr val="7030A0"/>
                </a:solidFill>
              </a:rPr>
              <a:t>Antiadherents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dirty="0" smtClean="0">
                <a:solidFill>
                  <a:srgbClr val="FFCC00"/>
                </a:solidFill>
              </a:rPr>
              <a:t>Lubricants</a:t>
            </a:r>
          </a:p>
          <a:p>
            <a:pPr algn="just"/>
            <a:r>
              <a:rPr lang="ar-SA" dirty="0" smtClean="0">
                <a:solidFill>
                  <a:schemeClr val="bg1"/>
                </a:solidFill>
              </a:rPr>
              <a:t>وهي تضاف إلى صيغة الأشكال الصلبة للأغراض التالية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ar-SA" dirty="0" smtClean="0">
                <a:solidFill>
                  <a:schemeClr val="bg1"/>
                </a:solidFill>
              </a:rPr>
              <a:t>: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/>
            <a:r>
              <a:rPr lang="ar-SA" dirty="0" smtClean="0">
                <a:solidFill>
                  <a:srgbClr val="C00000"/>
                </a:solidFill>
              </a:rPr>
              <a:t>تحسين انزلاق المساحيق أو الحثيرات في قمع التغذية من خلال خفض الاحتكاك بين الأجزاء</a:t>
            </a:r>
            <a:r>
              <a:rPr lang="ar-SY" dirty="0" smtClean="0">
                <a:solidFill>
                  <a:srgbClr val="C00000"/>
                </a:solidFill>
              </a:rPr>
              <a:t> و سد المسامات الخارجية للحثيرات </a:t>
            </a:r>
            <a:r>
              <a:rPr lang="ar-SA" dirty="0" smtClean="0">
                <a:solidFill>
                  <a:srgbClr val="C00000"/>
                </a:solidFill>
              </a:rPr>
              <a:t>وذلك لتأمين تعبئة منتظمة لجوف القالب</a:t>
            </a:r>
          </a:p>
          <a:p>
            <a:pPr lvl="0" algn="just"/>
            <a:r>
              <a:rPr lang="ar-SA" dirty="0" smtClean="0">
                <a:solidFill>
                  <a:srgbClr val="C00000"/>
                </a:solidFill>
              </a:rPr>
              <a:t>و الحصول بالتالي على مضغوطات ذات وزن منتظم و ثابت طوال مدة الصنع </a:t>
            </a:r>
            <a:r>
              <a:rPr lang="en-US" b="1" dirty="0" smtClean="0">
                <a:solidFill>
                  <a:srgbClr val="C00000"/>
                </a:solidFill>
              </a:rPr>
              <a:t>Glidants</a:t>
            </a:r>
            <a:endParaRPr lang="en-US" dirty="0" smtClean="0">
              <a:solidFill>
                <a:srgbClr val="C00000"/>
              </a:solidFill>
            </a:endParaRPr>
          </a:p>
          <a:p>
            <a:pPr lvl="0" algn="just"/>
            <a:r>
              <a:rPr lang="ar-SA" dirty="0" smtClean="0">
                <a:solidFill>
                  <a:srgbClr val="7030A0"/>
                </a:solidFill>
              </a:rPr>
              <a:t>خفض التصاق الحثيرات بالمكابس وبجدران حجرة الضغط مما يكسب المضغوطة الناتجة مظهرا ناعما ولامعا  </a:t>
            </a:r>
            <a:r>
              <a:rPr lang="en-US" b="1" dirty="0" smtClean="0">
                <a:solidFill>
                  <a:srgbClr val="7030A0"/>
                </a:solidFill>
              </a:rPr>
              <a:t>Antiadherent</a:t>
            </a:r>
            <a:endParaRPr lang="en-US" dirty="0" smtClean="0">
              <a:solidFill>
                <a:srgbClr val="7030A0"/>
              </a:solidFill>
            </a:endParaRPr>
          </a:p>
          <a:p>
            <a:pPr algn="just"/>
            <a:r>
              <a:rPr lang="ar-SA" dirty="0" smtClean="0">
                <a:solidFill>
                  <a:srgbClr val="FFCC00"/>
                </a:solidFill>
              </a:rPr>
              <a:t>خفض الاحتكاك بين الحثيرات، وخفض الاحتكاك بين المضغوطة وجدران حجرة الضغط أثناء لفظ المضغوطة، مما يعطي لفظا جيدا للمضغوطة ويقلل من استهلاك الآلة  </a:t>
            </a:r>
            <a:r>
              <a:rPr lang="en-US" b="1" dirty="0" smtClean="0">
                <a:solidFill>
                  <a:srgbClr val="FFCC00"/>
                </a:solidFill>
              </a:rPr>
              <a:t>Lubricant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endParaRPr lang="ar-SY" b="1" dirty="0">
              <a:ln w="50800"/>
              <a:solidFill>
                <a:srgbClr val="FFCC00"/>
              </a:solidFill>
            </a:endParaRPr>
          </a:p>
        </p:txBody>
      </p:sp>
      <p:sp>
        <p:nvSpPr>
          <p:cNvPr id="6" name="عنوان 5"/>
          <p:cNvSpPr>
            <a:spLocks noGrp="1"/>
          </p:cNvSpPr>
          <p:nvPr>
            <p:ph type="ctrTitle"/>
          </p:nvPr>
        </p:nvSpPr>
        <p:spPr>
          <a:xfrm>
            <a:off x="3643306" y="1000108"/>
            <a:ext cx="464347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900" dirty="0" smtClean="0">
                <a:solidFill>
                  <a:schemeClr val="tx1">
                    <a:lumMod val="65000"/>
                  </a:schemeClr>
                </a:solidFill>
              </a:rPr>
              <a:t>Lubricants</a:t>
            </a:r>
            <a:r>
              <a:rPr lang="en-US" dirty="0" smtClean="0"/>
              <a:t/>
            </a:r>
            <a:br>
              <a:rPr lang="en-US" dirty="0" smtClean="0"/>
            </a:br>
            <a:endParaRPr lang="ar-SY" dirty="0"/>
          </a:p>
        </p:txBody>
      </p:sp>
      <p:pic>
        <p:nvPicPr>
          <p:cNvPr id="8" name="صورة 7" descr="handsandRxCIPIENTSGLrevised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94000" cy="317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357166"/>
            <a:ext cx="8256490" cy="621510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dirty="0"/>
          </a:p>
          <a:p>
            <a:pPr>
              <a:buNone/>
            </a:pP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28596" y="642918"/>
            <a:ext cx="8429684" cy="857256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الزيت المعدني الخفيف   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 Light Mineral Oil </a:t>
            </a:r>
            <a:endParaRPr kumimoji="0" lang="ar-SY" sz="28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14282" y="1214422"/>
            <a:ext cx="8643998" cy="5429288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ar-SA" sz="24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ar-SY" sz="2400" b="1" dirty="0" smtClean="0">
              <a:solidFill>
                <a:srgbClr val="FFCC00"/>
              </a:solidFill>
            </a:endParaRP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ar-SA" sz="2400" dirty="0" smtClean="0">
                <a:solidFill>
                  <a:schemeClr val="bg1"/>
                </a:solidFill>
              </a:rPr>
              <a:t>1) عامل مطرّي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2) مذيب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3) مادة مزلقة لدى تحضير المضغوطات و الكبسولات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4) مادة تُستخدم في المداواة .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ar-SA" sz="2400" dirty="0" smtClean="0">
                <a:solidFill>
                  <a:schemeClr val="bg1"/>
                </a:solidFill>
              </a:rPr>
              <a:t>5) سواغ زيتي .</a:t>
            </a:r>
            <a:endParaRPr lang="ar-SY" sz="2400" dirty="0" smtClean="0">
              <a:solidFill>
                <a:schemeClr val="bg1"/>
              </a:solidFill>
            </a:endParaRPr>
          </a:p>
          <a:p>
            <a:r>
              <a:rPr lang="ar-SA" sz="24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400" dirty="0" smtClean="0">
              <a:solidFill>
                <a:srgbClr val="FFCC00"/>
              </a:solidFill>
            </a:endParaRPr>
          </a:p>
          <a:p>
            <a:pPr algn="just"/>
            <a:r>
              <a:rPr lang="ar-SA" sz="2400" dirty="0" smtClean="0">
                <a:solidFill>
                  <a:schemeClr val="bg1"/>
                </a:solidFill>
              </a:rPr>
              <a:t>يمكن أن يؤدي تناول كميات كبيرة من الزيت أو الاستخدام طويل الأمد له إلى تأثيرات ضارة بصحة الجسم ، و قد وُجد أن زيت البارافين الخفيف أيضاً يحصل له ارتشاف في مستوى الرئتين و يؤدي إلى حدوث ذات الرئة الدهنية .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just"/>
            <a:r>
              <a:rPr lang="ar-SA" sz="2400" b="1" dirty="0" smtClean="0">
                <a:solidFill>
                  <a:srgbClr val="FFCC00"/>
                </a:solidFill>
              </a:rPr>
              <a:t>3-التنافرات :</a:t>
            </a:r>
            <a:endParaRPr lang="en-US" sz="2400" dirty="0" smtClean="0">
              <a:solidFill>
                <a:srgbClr val="FFCC00"/>
              </a:solidFill>
            </a:endParaRPr>
          </a:p>
          <a:p>
            <a:pPr algn="just"/>
            <a:r>
              <a:rPr lang="ar-SA" sz="2400" dirty="0" smtClean="0">
                <a:solidFill>
                  <a:schemeClr val="bg1"/>
                </a:solidFill>
              </a:rPr>
              <a:t>يتنافر مع المؤكسدات القوية .</a:t>
            </a:r>
            <a:endParaRPr lang="en-US" sz="2400" dirty="0" smtClean="0">
              <a:solidFill>
                <a:schemeClr val="bg1"/>
              </a:solidFill>
            </a:endParaRP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endParaRPr lang="en-US" sz="2400" dirty="0" smtClean="0">
              <a:solidFill>
                <a:srgbClr val="FFCC00"/>
              </a:solidFill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ar-SY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type="body" idx="1"/>
          </p:nvPr>
        </p:nvSpPr>
        <p:spPr>
          <a:xfrm>
            <a:off x="214282" y="1428736"/>
            <a:ext cx="8643998" cy="5214974"/>
          </a:xfrm>
        </p:spPr>
        <p:txBody>
          <a:bodyPr>
            <a:normAutofit/>
          </a:bodyPr>
          <a:lstStyle/>
          <a:p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السيللوز الناعم   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Powdered Cellulose</a:t>
            </a:r>
            <a:r>
              <a:rPr lang="ar-SY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:</a:t>
            </a:r>
          </a:p>
          <a:p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ar-SY" sz="2800" b="1" dirty="0" smtClean="0">
              <a:solidFill>
                <a:srgbClr val="FFCC00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عامل مدمص 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lvl="0" algn="just">
              <a:buFont typeface="Wingdings" pitchFamily="2" charset="2"/>
              <a:buChar char="q"/>
            </a:pPr>
            <a:r>
              <a:rPr lang="ar-SA" sz="2800" b="1" dirty="0" smtClean="0">
                <a:solidFill>
                  <a:schemeClr val="bg1"/>
                </a:solidFill>
              </a:rPr>
              <a:t>محسن انزلاق </a:t>
            </a:r>
            <a:r>
              <a:rPr lang="en-US" sz="2800" b="1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عامل معلق 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ممدد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مفكك في المضغوطات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المحافظ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يمتلك السيللوز الناعم خواص انضغاطية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كما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يمكن أن تُستخدم في صناعة التحاميل </a:t>
            </a:r>
            <a:r>
              <a:rPr lang="en-US" sz="2800" dirty="0" smtClean="0">
                <a:solidFill>
                  <a:schemeClr val="bg1"/>
                </a:solidFill>
              </a:rPr>
              <a:t> Suppoitories </a:t>
            </a:r>
            <a:r>
              <a:rPr lang="ar-SA" sz="2800" dirty="0" smtClean="0">
                <a:solidFill>
                  <a:schemeClr val="bg1"/>
                </a:solidFill>
              </a:rPr>
              <a:t>للتقليل من الترسب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تستخدم هذه المادة في صناعة مستحضرات التجميل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المنتجات الغذائية . 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sz="2800" dirty="0" smtClean="0">
              <a:solidFill>
                <a:srgbClr val="FFCC00"/>
              </a:solidFill>
            </a:endParaRPr>
          </a:p>
          <a:p>
            <a:endParaRPr lang="ar-SY" sz="28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714480" y="785794"/>
            <a:ext cx="6929486" cy="1143008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ar-SA" sz="4000" b="1" u="sng" dirty="0" smtClean="0">
                <a:ln>
                  <a:solidFill>
                    <a:srgbClr val="008000"/>
                  </a:solidFill>
                </a:ln>
                <a:solidFill>
                  <a:schemeClr val="bg2">
                    <a:lumMod val="20000"/>
                    <a:lumOff val="80000"/>
                  </a:schemeClr>
                </a:solidFill>
              </a:rPr>
              <a:t>و من السواغات المزلقة أيضا :</a:t>
            </a:r>
            <a:endParaRPr kumimoji="0" lang="ar-SY" sz="3600" b="0" i="0" u="none" strike="noStrike" kern="1200" cap="none" spc="0" normalizeH="0" baseline="0" noProof="0" dirty="0">
              <a:ln>
                <a:solidFill>
                  <a:srgbClr val="008000"/>
                </a:solidFill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Microsoft\Desktop\المزلقات المستعملة في الكبسولا ت و المضغوطات آلية العمل و الكميات و ما دلالات أرقام الكبسولات\صور السواغات\Powdered Cellulose.JPG"/>
          <p:cNvPicPr>
            <a:picLocks noChangeAspect="1" noChangeArrowheads="1"/>
          </p:cNvPicPr>
          <p:nvPr/>
        </p:nvPicPr>
        <p:blipFill>
          <a:blip r:embed="rId2" cstate="print"/>
          <a:srcRect l="5468" t="28181" r="6641" b="32272"/>
          <a:stretch>
            <a:fillRect/>
          </a:stretch>
        </p:blipFill>
        <p:spPr bwMode="auto">
          <a:xfrm>
            <a:off x="0" y="1928802"/>
            <a:ext cx="535788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857232"/>
            <a:ext cx="8572560" cy="5429288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r>
              <a:rPr lang="ar-SA" sz="32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3200" dirty="0" smtClean="0">
              <a:solidFill>
                <a:srgbClr val="FFCC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ar-SA" sz="3200" u="sng" dirty="0" smtClean="0">
                <a:solidFill>
                  <a:schemeClr val="bg1"/>
                </a:solidFill>
              </a:rPr>
              <a:t>تُعتبر عموماً مادة غير سامة </a:t>
            </a:r>
            <a:r>
              <a:rPr lang="ar-SA" sz="3200" dirty="0" smtClean="0">
                <a:solidFill>
                  <a:schemeClr val="bg1"/>
                </a:solidFill>
              </a:rPr>
              <a:t>و غير مخرشة </a:t>
            </a:r>
            <a:r>
              <a:rPr lang="ar-SY" sz="3200" dirty="0" smtClean="0">
                <a:solidFill>
                  <a:schemeClr val="bg1"/>
                </a:solidFill>
              </a:rPr>
              <a:t>لأن </a:t>
            </a:r>
            <a:r>
              <a:rPr lang="ar-SA" sz="3200" dirty="0" smtClean="0">
                <a:solidFill>
                  <a:schemeClr val="bg1"/>
                </a:solidFill>
              </a:rPr>
              <a:t>السيللوز الناعم</a:t>
            </a:r>
            <a:r>
              <a:rPr lang="ar-SY" sz="3200" dirty="0" smtClean="0">
                <a:solidFill>
                  <a:schemeClr val="bg1"/>
                </a:solidFill>
              </a:rPr>
              <a:t> لا يمتص</a:t>
            </a:r>
            <a:r>
              <a:rPr lang="ar-SA" sz="3200" dirty="0" smtClean="0">
                <a:solidFill>
                  <a:schemeClr val="bg1"/>
                </a:solidFill>
              </a:rPr>
              <a:t> جهازياً بعد تناوله فموياً مما يجعل له سميّة ضعيفة</a:t>
            </a:r>
            <a:r>
              <a:rPr lang="ar-SY" sz="3200" dirty="0" smtClean="0">
                <a:solidFill>
                  <a:schemeClr val="bg1"/>
                </a:solidFill>
              </a:rPr>
              <a:t> .</a:t>
            </a:r>
            <a:r>
              <a:rPr lang="ar-SA" sz="3200" dirty="0" smtClean="0">
                <a:solidFill>
                  <a:schemeClr val="bg1"/>
                </a:solidFill>
              </a:rPr>
              <a:t> </a:t>
            </a:r>
            <a:endParaRPr lang="ar-SY" sz="3200" dirty="0" smtClean="0">
              <a:solidFill>
                <a:schemeClr val="bg1"/>
              </a:solidFill>
            </a:endParaRPr>
          </a:p>
          <a:p>
            <a:endParaRPr lang="ar-SY" sz="32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ar-SA" sz="3200" u="sng" dirty="0" smtClean="0">
                <a:solidFill>
                  <a:schemeClr val="bg1"/>
                </a:solidFill>
              </a:rPr>
              <a:t>استهلاك كميات كبيرة منه قد يكون له فعل مسهل </a:t>
            </a:r>
            <a:r>
              <a:rPr lang="ar-SA" sz="3200" dirty="0" smtClean="0">
                <a:solidFill>
                  <a:schemeClr val="bg1"/>
                </a:solidFill>
              </a:rPr>
              <a:t>و هذا لسوء الحظ يُعدّ مشكلة عند استخدامه كسوا</a:t>
            </a:r>
            <a:r>
              <a:rPr lang="ar-SY" sz="3200" dirty="0" smtClean="0">
                <a:solidFill>
                  <a:schemeClr val="bg1"/>
                </a:solidFill>
              </a:rPr>
              <a:t>غ</a:t>
            </a:r>
            <a:r>
              <a:rPr lang="ar-SA" sz="3200" dirty="0" smtClean="0">
                <a:solidFill>
                  <a:schemeClr val="bg1"/>
                </a:solidFill>
              </a:rPr>
              <a:t> في الأشكال الصيدلانية . </a:t>
            </a:r>
            <a:endParaRPr lang="ar-SY" sz="3200" dirty="0" smtClean="0">
              <a:solidFill>
                <a:schemeClr val="bg1"/>
              </a:solidFill>
            </a:endParaRPr>
          </a:p>
          <a:p>
            <a:endParaRPr lang="ar-SY" sz="32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ar-SA" sz="3200" dirty="0" smtClean="0">
                <a:solidFill>
                  <a:schemeClr val="bg1"/>
                </a:solidFill>
              </a:rPr>
              <a:t>الاستهلاك غير الرشيد للمستحضرات الحاوية عليه إما استنشاقاً أو حقناً قد يؤدي إلى حدوث </a:t>
            </a:r>
            <a:r>
              <a:rPr lang="ar-SA" sz="3200" u="sng" dirty="0" smtClean="0">
                <a:solidFill>
                  <a:schemeClr val="bg1"/>
                </a:solidFill>
              </a:rPr>
              <a:t>ورم السيللوز الحُبيبي</a:t>
            </a:r>
            <a:r>
              <a:rPr lang="ar-SY" sz="3200" u="sng" dirty="0" smtClean="0">
                <a:solidFill>
                  <a:schemeClr val="bg1"/>
                </a:solidFill>
              </a:rPr>
              <a:t> </a:t>
            </a:r>
            <a:r>
              <a:rPr lang="ar-SA" sz="3200" dirty="0" smtClean="0">
                <a:solidFill>
                  <a:schemeClr val="bg1"/>
                </a:solidFill>
              </a:rPr>
              <a:t>.</a:t>
            </a:r>
            <a:endParaRPr lang="ar-SY" sz="3200" dirty="0" smtClean="0">
              <a:solidFill>
                <a:schemeClr val="bg1"/>
              </a:solidFill>
            </a:endParaRPr>
          </a:p>
          <a:p>
            <a:endParaRPr lang="en-US" sz="3200" dirty="0" smtClean="0"/>
          </a:p>
          <a:p>
            <a:r>
              <a:rPr lang="ar-SA" sz="3200" b="1" dirty="0" smtClean="0">
                <a:solidFill>
                  <a:srgbClr val="FFCC00"/>
                </a:solidFill>
              </a:rPr>
              <a:t>3-التنافرات :</a:t>
            </a:r>
            <a:endParaRPr lang="en-US" sz="3200" dirty="0" smtClean="0">
              <a:solidFill>
                <a:srgbClr val="FFCC00"/>
              </a:solidFill>
            </a:endParaRPr>
          </a:p>
          <a:p>
            <a:r>
              <a:rPr lang="ar-SA" sz="3200" dirty="0" smtClean="0">
                <a:solidFill>
                  <a:schemeClr val="bg1"/>
                </a:solidFill>
              </a:rPr>
              <a:t>يتنافر مع المؤكسدات القوية .</a:t>
            </a:r>
            <a:endParaRPr kumimoji="0" lang="ar-SY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85720" y="714356"/>
            <a:ext cx="8572560" cy="5786478"/>
          </a:xfrm>
        </p:spPr>
        <p:txBody>
          <a:bodyPr>
            <a:noAutofit/>
          </a:bodyPr>
          <a:lstStyle/>
          <a:p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بنزوات الصوديوم  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 Sodium Bezoate</a:t>
            </a:r>
          </a:p>
          <a:p>
            <a:pPr algn="just"/>
            <a:r>
              <a:rPr lang="ar-SA" sz="32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ar-SY" sz="3200" b="1" dirty="0" smtClean="0">
              <a:solidFill>
                <a:srgbClr val="FFCC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ar-SA" sz="2800" dirty="0" smtClean="0">
                <a:solidFill>
                  <a:schemeClr val="bg1"/>
                </a:solidFill>
              </a:rPr>
              <a:t>مادة حافظة فعالة ضد الجراثيم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ar-SA" sz="2800" u="sng" dirty="0" smtClean="0">
                <a:solidFill>
                  <a:schemeClr val="bg1"/>
                </a:solidFill>
              </a:rPr>
              <a:t>عامل مزلق في المحافظ و المضغوطات</a:t>
            </a:r>
            <a:r>
              <a:rPr lang="ar-SA" sz="2800" dirty="0" smtClean="0">
                <a:solidFill>
                  <a:schemeClr val="bg1"/>
                </a:solidFill>
              </a:rPr>
              <a:t>  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r>
              <a:rPr lang="ar-SY" sz="2800" dirty="0" smtClean="0">
                <a:solidFill>
                  <a:schemeClr val="bg1"/>
                </a:solidFill>
              </a:rPr>
              <a:t>     </a:t>
            </a:r>
            <a:r>
              <a:rPr lang="ar-SA" sz="2800" dirty="0" smtClean="0">
                <a:solidFill>
                  <a:schemeClr val="bg1"/>
                </a:solidFill>
              </a:rPr>
              <a:t>بتراكيز تتراوح بين </a:t>
            </a:r>
            <a:r>
              <a:rPr lang="ar-SA" sz="2800" dirty="0" smtClean="0">
                <a:solidFill>
                  <a:srgbClr val="660066"/>
                </a:solidFill>
              </a:rPr>
              <a:t>( </a:t>
            </a:r>
            <a:r>
              <a:rPr lang="ar-SY" sz="2800" dirty="0" smtClean="0">
                <a:solidFill>
                  <a:srgbClr val="660066"/>
                </a:solidFill>
              </a:rPr>
              <a:t> </a:t>
            </a:r>
            <a:r>
              <a:rPr lang="ar-SA" sz="2800" dirty="0" smtClean="0">
                <a:solidFill>
                  <a:srgbClr val="660066"/>
                </a:solidFill>
              </a:rPr>
              <a:t>2-</a:t>
            </a:r>
            <a:r>
              <a:rPr lang="ar-SY" sz="2800" dirty="0" smtClean="0">
                <a:solidFill>
                  <a:srgbClr val="660066"/>
                </a:solidFill>
              </a:rPr>
              <a:t> </a:t>
            </a:r>
            <a:r>
              <a:rPr lang="ar-SA" sz="2800" dirty="0" smtClean="0">
                <a:solidFill>
                  <a:srgbClr val="660066"/>
                </a:solidFill>
              </a:rPr>
              <a:t>5 )</a:t>
            </a:r>
            <a:r>
              <a:rPr lang="ar-SY" sz="2800" dirty="0" smtClean="0">
                <a:solidFill>
                  <a:srgbClr val="660066"/>
                </a:solidFill>
              </a:rPr>
              <a:t> </a:t>
            </a:r>
            <a:r>
              <a:rPr lang="ar-SA" sz="2800" dirty="0" smtClean="0">
                <a:solidFill>
                  <a:srgbClr val="660066"/>
                </a:solidFill>
              </a:rPr>
              <a:t>%.</a:t>
            </a:r>
            <a:endParaRPr lang="ar-SY" sz="2800" dirty="0" smtClean="0">
              <a:solidFill>
                <a:srgbClr val="660066"/>
              </a:solidFill>
            </a:endParaRP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Y" sz="2800" dirty="0" smtClean="0"/>
              <a:t>إ</a:t>
            </a:r>
            <a:r>
              <a:rPr lang="ar-SA" sz="2800" dirty="0" smtClean="0"/>
              <a:t>ن الأعراض </a:t>
            </a:r>
            <a:r>
              <a:rPr lang="ar-SA" sz="2800" dirty="0" err="1" smtClean="0"/>
              <a:t>الجهازية</a:t>
            </a:r>
            <a:r>
              <a:rPr lang="ar-SA" sz="2800" dirty="0" smtClean="0"/>
              <a:t> للتسمم </a:t>
            </a:r>
            <a:r>
              <a:rPr lang="ar-SA" sz="2800" dirty="0" err="1" smtClean="0">
                <a:solidFill>
                  <a:schemeClr val="bg1"/>
                </a:solidFill>
              </a:rPr>
              <a:t>بالبنزوات</a:t>
            </a:r>
            <a:r>
              <a:rPr lang="ar-SA" sz="2800" dirty="0" smtClean="0"/>
              <a:t> مشابهة تقريباً لتلك التي تحدث لدى التسمم </a:t>
            </a:r>
            <a:r>
              <a:rPr lang="ar-SA" sz="2800" dirty="0" err="1" smtClean="0">
                <a:solidFill>
                  <a:schemeClr val="bg1"/>
                </a:solidFill>
              </a:rPr>
              <a:t>بالساليسيلات</a:t>
            </a:r>
            <a:r>
              <a:rPr lang="ar-SA" sz="2800" dirty="0" smtClean="0"/>
              <a:t> ، </a:t>
            </a:r>
            <a:r>
              <a:rPr lang="ar-SA" sz="2800" dirty="0" err="1" smtClean="0"/>
              <a:t>و</a:t>
            </a:r>
            <a:r>
              <a:rPr lang="ar-SA" sz="2800" dirty="0" smtClean="0"/>
              <a:t> إن تناول حمض </a:t>
            </a:r>
            <a:r>
              <a:rPr lang="ar-SA" sz="2800" dirty="0" err="1" smtClean="0"/>
              <a:t>البنزوئيك</a:t>
            </a:r>
            <a:r>
              <a:rPr lang="ar-SA" sz="2800" dirty="0" smtClean="0"/>
              <a:t> يمكن أن يسبب </a:t>
            </a:r>
            <a:r>
              <a:rPr lang="ar-SA" sz="2800" dirty="0" err="1" smtClean="0">
                <a:solidFill>
                  <a:schemeClr val="bg1"/>
                </a:solidFill>
              </a:rPr>
              <a:t>تخريشات</a:t>
            </a:r>
            <a:r>
              <a:rPr lang="ar-SA" sz="2800" dirty="0" smtClean="0">
                <a:solidFill>
                  <a:schemeClr val="bg1"/>
                </a:solidFill>
              </a:rPr>
              <a:t> شديدة في مخاطية المعدة </a:t>
            </a:r>
            <a:r>
              <a:rPr lang="ar-SA" sz="2800" dirty="0" err="1" smtClean="0"/>
              <a:t>و</a:t>
            </a:r>
            <a:r>
              <a:rPr lang="ar-SA" sz="2800" dirty="0" smtClean="0"/>
              <a:t> </a:t>
            </a:r>
            <a:r>
              <a:rPr lang="ar-SA" sz="2800" dirty="0" err="1" smtClean="0"/>
              <a:t>يؤهب</a:t>
            </a:r>
            <a:r>
              <a:rPr lang="ar-SA" sz="2800" dirty="0" smtClean="0"/>
              <a:t> لحدوث </a:t>
            </a:r>
            <a:r>
              <a:rPr lang="ar-SA" sz="2800" dirty="0" smtClean="0">
                <a:solidFill>
                  <a:schemeClr val="bg1"/>
                </a:solidFill>
              </a:rPr>
              <a:t>القرحة </a:t>
            </a:r>
            <a:r>
              <a:rPr lang="en-US" sz="2800" dirty="0" smtClean="0">
                <a:solidFill>
                  <a:schemeClr val="bg1"/>
                </a:solidFill>
              </a:rPr>
              <a:t>Ulcer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/>
              <a:t>.</a:t>
            </a:r>
            <a:endParaRPr lang="en-US" sz="2800" dirty="0" smtClean="0"/>
          </a:p>
          <a:p>
            <a:pPr algn="just"/>
            <a:r>
              <a:rPr lang="ar-SA" sz="2800" dirty="0" smtClean="0"/>
              <a:t>و تشمل الأعراض الجانبية التي تسببها بنزوات الصوديوم لدى استخدامها كسواغ في المستحضرات : </a:t>
            </a:r>
            <a:r>
              <a:rPr lang="ar-SA" sz="2800" dirty="0" smtClean="0">
                <a:solidFill>
                  <a:schemeClr val="bg1"/>
                </a:solidFill>
              </a:rPr>
              <a:t>الصدمة التأقية </a:t>
            </a:r>
            <a:r>
              <a:rPr lang="en-US" sz="2800" dirty="0" smtClean="0"/>
              <a:t>Anaphylaxis </a:t>
            </a:r>
            <a:r>
              <a:rPr lang="ar-SA" sz="2800" dirty="0" smtClean="0"/>
              <a:t>، </a:t>
            </a:r>
            <a:r>
              <a:rPr lang="ar-SA" sz="2800" dirty="0" err="1" smtClean="0"/>
              <a:t>و</a:t>
            </a:r>
            <a:r>
              <a:rPr lang="ar-SA" sz="2800" dirty="0" smtClean="0"/>
              <a:t> حدوث </a:t>
            </a:r>
            <a:r>
              <a:rPr lang="ar-SA" sz="2800" dirty="0" err="1" smtClean="0">
                <a:solidFill>
                  <a:schemeClr val="bg1"/>
                </a:solidFill>
              </a:rPr>
              <a:t>الشرى</a:t>
            </a:r>
            <a:r>
              <a:rPr lang="ar-SA" sz="2800" dirty="0" smtClean="0"/>
              <a:t> </a:t>
            </a:r>
            <a:r>
              <a:rPr lang="en-US" sz="2800" dirty="0" err="1" smtClean="0"/>
              <a:t>Urticaria</a:t>
            </a:r>
            <a:r>
              <a:rPr lang="ar-SA" sz="2800" dirty="0" smtClean="0"/>
              <a:t> .</a:t>
            </a:r>
            <a:endParaRPr lang="en-US" sz="2800" dirty="0" smtClean="0"/>
          </a:p>
          <a:p>
            <a:endParaRPr lang="en-US" sz="2800" dirty="0" smtClean="0">
              <a:solidFill>
                <a:srgbClr val="660066"/>
              </a:solidFill>
            </a:endParaRPr>
          </a:p>
          <a:p>
            <a:endParaRPr lang="ar-SY" sz="3200" b="1" dirty="0" smtClean="0">
              <a:solidFill>
                <a:srgbClr val="FFCC00"/>
              </a:solidFill>
            </a:endParaRPr>
          </a:p>
          <a:p>
            <a:endParaRPr lang="en-US" sz="3200" dirty="0" smtClean="0">
              <a:solidFill>
                <a:srgbClr val="FFCC00"/>
              </a:solidFill>
            </a:endParaRPr>
          </a:p>
          <a:p>
            <a:endParaRPr lang="ar-SY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 descr="C:\Users\Microsoft\Desktop\المزلقات المستعملة في الكبسولا ت و المضغوطات آلية العمل و الكميات و ما دلالات أرقام الكبسولات\صور السواغات\SODIUM BENSOAT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2857520" cy="2297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28596" y="1071546"/>
            <a:ext cx="8286808" cy="4714908"/>
          </a:xfrm>
        </p:spPr>
        <p:txBody>
          <a:bodyPr>
            <a:noAutofit/>
          </a:bodyPr>
          <a:lstStyle/>
          <a:p>
            <a:pPr algn="justLow"/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ar-SY" sz="2800" dirty="0" smtClean="0"/>
          </a:p>
          <a:p>
            <a:pPr algn="justLow"/>
            <a:r>
              <a:rPr lang="ar-SA" sz="2800" dirty="0" smtClean="0"/>
              <a:t>يتنافر بنزوات الصوديوم مع الجيلاتين </a:t>
            </a:r>
            <a:r>
              <a:rPr lang="ar-SY" sz="2800" dirty="0" smtClean="0"/>
              <a:t>و</a:t>
            </a:r>
            <a:r>
              <a:rPr lang="ar-SA" sz="2800" dirty="0" smtClean="0"/>
              <a:t> أملاح الحديد و أملاح الكالسيوم و أملاح المعادن الثقيلة متضمنة أملاح النحاس و الرصاص و الزئبق . </a:t>
            </a:r>
            <a:endParaRPr lang="ar-SY" sz="2800" dirty="0" smtClean="0"/>
          </a:p>
          <a:p>
            <a:pPr algn="justLow"/>
            <a:endParaRPr lang="ar-SY" sz="2800" dirty="0" smtClean="0"/>
          </a:p>
          <a:p>
            <a:pPr algn="justLow"/>
            <a:r>
              <a:rPr lang="ar-SA" sz="2800" dirty="0" smtClean="0"/>
              <a:t>تتناقص الفعالية الحافظة عند التداخل مع </a:t>
            </a:r>
            <a:r>
              <a:rPr lang="ar-SA" sz="2800" dirty="0" err="1" smtClean="0"/>
              <a:t>الكاؤولان</a:t>
            </a:r>
            <a:r>
              <a:rPr lang="ar-SA" sz="2800" dirty="0" smtClean="0"/>
              <a:t> أو المواد الفعالة سطحياً غير المتشردة .</a:t>
            </a:r>
            <a:endParaRPr lang="en-US" sz="2800" b="1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857232"/>
            <a:ext cx="7772400" cy="1714512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/>
            </a:r>
            <a:br>
              <a:rPr lang="en-US" dirty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642910" y="714356"/>
            <a:ext cx="8215370" cy="5857916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ثلاثي سيلكات المغنيزيوم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Magnesium Trisilicate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ar-SY" sz="2800" b="1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مُضاد تعجّن 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/>
              <a:t>anticaking</a:t>
            </a:r>
            <a:r>
              <a:rPr lang="en-US" sz="2800" dirty="0" smtClean="0"/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محسن انزلاق </a:t>
            </a:r>
            <a:r>
              <a:rPr lang="en-US" sz="2800" dirty="0" smtClean="0"/>
              <a:t>glidant</a:t>
            </a:r>
            <a:r>
              <a:rPr lang="ar-SA" sz="2800" dirty="0" smtClean="0"/>
              <a:t> .</a:t>
            </a:r>
            <a:endParaRPr lang="en-US" sz="2800" dirty="0" smtClean="0"/>
          </a:p>
          <a:p>
            <a:pPr algn="just"/>
            <a:r>
              <a:rPr lang="ar-SA" sz="2800" dirty="0" smtClean="0"/>
              <a:t>يُستخدم ثلاثي سيلكات المغنيزيوم في الأشكال الصيدلانية </a:t>
            </a:r>
            <a:endParaRPr lang="ar-SY" sz="2800" dirty="0" smtClean="0"/>
          </a:p>
          <a:p>
            <a:pPr algn="just"/>
            <a:r>
              <a:rPr lang="ar-SA" sz="2800" dirty="0" smtClean="0"/>
              <a:t>الفموية والمنتجات الغذائية كعامل مزلق كما أن له استعمالات</a:t>
            </a:r>
            <a:endParaRPr lang="ar-SY" sz="2800" dirty="0" smtClean="0"/>
          </a:p>
          <a:p>
            <a:pPr algn="just"/>
            <a:r>
              <a:rPr lang="ar-SA" sz="2800" dirty="0" smtClean="0"/>
              <a:t> واسعة في إطار المجالات الدوائية </a:t>
            </a:r>
            <a:r>
              <a:rPr lang="ar-SA" sz="2800" dirty="0" smtClean="0">
                <a:ln>
                  <a:solidFill>
                    <a:srgbClr val="660066"/>
                  </a:solidFill>
                </a:ln>
                <a:solidFill>
                  <a:srgbClr val="CC3300"/>
                </a:solidFill>
              </a:rPr>
              <a:t>كمُضاد للحموضة </a:t>
            </a:r>
            <a:r>
              <a:rPr lang="ar-SA" sz="2800" dirty="0" smtClean="0"/>
              <a:t>.</a:t>
            </a:r>
            <a:endParaRPr lang="en-US" sz="2800" dirty="0" smtClean="0"/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 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 algn="just"/>
            <a:r>
              <a:rPr lang="ar-SA" sz="2800" dirty="0" smtClean="0"/>
              <a:t>يُستخدم ثلاثي سيلكات المغنيزيوم في الأشكال الصيدلانية الفموية </a:t>
            </a:r>
            <a:r>
              <a:rPr lang="ar-SA" sz="2800" dirty="0" err="1" smtClean="0"/>
              <a:t>و</a:t>
            </a:r>
            <a:r>
              <a:rPr lang="ar-SA" sz="2800" dirty="0" smtClean="0"/>
              <a:t> قد صنف في فئة المواد غير السامة </a:t>
            </a:r>
            <a:r>
              <a:rPr lang="ar-SA" sz="2800" dirty="0" err="1" smtClean="0"/>
              <a:t>و</a:t>
            </a:r>
            <a:r>
              <a:rPr lang="ar-SA" sz="2800" dirty="0" smtClean="0"/>
              <a:t> غير </a:t>
            </a:r>
            <a:r>
              <a:rPr lang="ar-SA" sz="2800" dirty="0" err="1" smtClean="0"/>
              <a:t>المخرشة</a:t>
            </a:r>
            <a:r>
              <a:rPr lang="ar-SA" sz="2800" dirty="0" smtClean="0"/>
              <a:t> </a:t>
            </a:r>
            <a:endParaRPr lang="en-US" sz="2800" dirty="0" smtClean="0"/>
          </a:p>
          <a:p>
            <a:pPr lvl="0" algn="just"/>
            <a:r>
              <a:rPr lang="ar-SA" sz="2800" dirty="0" smtClean="0"/>
              <a:t>يجب الحذر عند استخدامه لدى الأشخاص المصابين بفشل في الوظيفة الكبدية خشية حدوث فرط </a:t>
            </a:r>
            <a:r>
              <a:rPr lang="ar-SA" sz="2800" dirty="0" err="1" smtClean="0"/>
              <a:t>مغنيزيوم</a:t>
            </a:r>
            <a:r>
              <a:rPr lang="ar-SA" sz="2800" dirty="0" smtClean="0"/>
              <a:t> الدم .</a:t>
            </a:r>
            <a:endParaRPr lang="en-US" sz="2800" dirty="0" smtClean="0"/>
          </a:p>
          <a:p>
            <a:endParaRPr lang="en-US" sz="2800" dirty="0" smtClean="0">
              <a:solidFill>
                <a:srgbClr val="FFCC00"/>
              </a:solidFill>
            </a:endParaRPr>
          </a:p>
          <a:p>
            <a:endParaRPr lang="ar-SY" sz="28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 descr="C:\Users\Microsoft\Desktop\المزلقات المستعملة في الكبسولا ت و المضغوطات آلية العمل و الكميات و ما دلالات أرقام الكبسولات\صور السواغات\Magnesium Trisilicat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2000250" cy="22860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714348" y="1071546"/>
            <a:ext cx="8072494" cy="5357850"/>
          </a:xfrm>
        </p:spPr>
        <p:txBody>
          <a:bodyPr>
            <a:normAutofit/>
          </a:bodyPr>
          <a:lstStyle/>
          <a:p>
            <a:endParaRPr lang="ar-SY" sz="2400" dirty="0" smtClean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ar-SY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85720" y="857232"/>
            <a:ext cx="8501122" cy="5500726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3-</a:t>
            </a:r>
            <a:r>
              <a:rPr lang="ar-SY" sz="2800" b="1" dirty="0" smtClean="0">
                <a:solidFill>
                  <a:srgbClr val="FFCC00"/>
                </a:solidFill>
              </a:rPr>
              <a:t> </a:t>
            </a:r>
            <a:r>
              <a:rPr lang="ar-SA" sz="2800" b="1" dirty="0" smtClean="0">
                <a:solidFill>
                  <a:srgbClr val="FFCC00"/>
                </a:solidFill>
              </a:rPr>
              <a:t>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endParaRPr lang="ar-SY" sz="2800" dirty="0" smtClean="0"/>
          </a:p>
          <a:p>
            <a:pPr algn="just">
              <a:buFont typeface="Wingdings" pitchFamily="2" charset="2"/>
              <a:buChar char="q"/>
            </a:pPr>
            <a:r>
              <a:rPr lang="ar-SY" sz="2800" dirty="0" smtClean="0"/>
              <a:t> </a:t>
            </a:r>
            <a:r>
              <a:rPr lang="ar-SA" sz="2800" dirty="0" smtClean="0"/>
              <a:t>يمكن أن </a:t>
            </a:r>
            <a:r>
              <a:rPr lang="ar-SA" sz="2800" dirty="0" err="1" smtClean="0"/>
              <a:t>ي</a:t>
            </a:r>
            <a:r>
              <a:rPr lang="ar-SY" sz="2800" dirty="0" smtClean="0"/>
              <a:t>نقص</a:t>
            </a:r>
            <a:r>
              <a:rPr lang="ar-SA" sz="2800" dirty="0" smtClean="0"/>
              <a:t> التوافر الحيوي لبعض الأدوية </a:t>
            </a:r>
            <a:r>
              <a:rPr lang="ar-SY" sz="2800" dirty="0" smtClean="0"/>
              <a:t>مثل </a:t>
            </a:r>
            <a:r>
              <a:rPr lang="ar-SA" sz="2800" dirty="0" smtClean="0"/>
              <a:t>ميبفيرين هيدروكلوريد و التتراكسيلين .</a:t>
            </a:r>
            <a:endParaRPr lang="en-US" sz="2800" dirty="0" smtClean="0"/>
          </a:p>
          <a:p>
            <a:pPr algn="just"/>
            <a:endParaRPr lang="ar-SY" sz="2800" dirty="0" smtClean="0"/>
          </a:p>
          <a:p>
            <a:pPr algn="just">
              <a:buFont typeface="Wingdings" pitchFamily="2" charset="2"/>
              <a:buChar char="q"/>
            </a:pPr>
            <a:r>
              <a:rPr lang="ar-SY" sz="2800" dirty="0" smtClean="0"/>
              <a:t> </a:t>
            </a:r>
            <a:r>
              <a:rPr lang="ar-SA" sz="2800" dirty="0" smtClean="0"/>
              <a:t>إن معدل انحلال مضغوطات حمض </a:t>
            </a:r>
            <a:r>
              <a:rPr lang="ar-SA" sz="2800" dirty="0" err="1" smtClean="0"/>
              <a:t>الفوليك</a:t>
            </a:r>
            <a:r>
              <a:rPr lang="ar-SA" sz="2800" dirty="0" smtClean="0"/>
              <a:t> يمكن أن </a:t>
            </a:r>
            <a:r>
              <a:rPr lang="ar-SA" sz="2800" dirty="0" err="1" smtClean="0"/>
              <a:t>ي</a:t>
            </a:r>
            <a:r>
              <a:rPr lang="ar-SY" sz="2800" dirty="0" smtClean="0"/>
              <a:t>نقص</a:t>
            </a:r>
            <a:r>
              <a:rPr lang="ar-SA" sz="2800" dirty="0" smtClean="0"/>
              <a:t> بواسطة امتصاص حمض </a:t>
            </a:r>
            <a:r>
              <a:rPr lang="ar-SY" sz="2800" dirty="0" err="1" smtClean="0"/>
              <a:t>الفوليك</a:t>
            </a:r>
            <a:r>
              <a:rPr lang="ar-SA" sz="2800" dirty="0" smtClean="0"/>
              <a:t> من قبل تري سيلكات المغنيزيوم .</a:t>
            </a:r>
            <a:endParaRPr lang="en-US" sz="2800" dirty="0" smtClean="0"/>
          </a:p>
          <a:p>
            <a:pPr algn="just"/>
            <a:endParaRPr lang="ar-SY" sz="2800" dirty="0" smtClean="0"/>
          </a:p>
          <a:p>
            <a:pPr algn="just">
              <a:buFont typeface="Wingdings" pitchFamily="2" charset="2"/>
              <a:buChar char="q"/>
            </a:pPr>
            <a:r>
              <a:rPr lang="ar-SY" sz="2800" dirty="0" smtClean="0"/>
              <a:t> </a:t>
            </a:r>
            <a:r>
              <a:rPr lang="ar-SA" sz="2800" dirty="0" smtClean="0"/>
              <a:t>إن المواد الحافظة مثل </a:t>
            </a:r>
            <a:r>
              <a:rPr lang="ar-SA" sz="2800" dirty="0" err="1" smtClean="0"/>
              <a:t>البارابين</a:t>
            </a:r>
            <a:r>
              <a:rPr lang="ar-SA" sz="2800" dirty="0" smtClean="0"/>
              <a:t> يمكن أن </a:t>
            </a:r>
            <a:r>
              <a:rPr lang="ar-SY" sz="2800" dirty="0" smtClean="0"/>
              <a:t>ت</a:t>
            </a:r>
            <a:r>
              <a:rPr lang="ar-SA" sz="2800" dirty="0" smtClean="0"/>
              <a:t>كون غير فعّال</a:t>
            </a:r>
            <a:r>
              <a:rPr lang="ar-SY" sz="2800" dirty="0" smtClean="0"/>
              <a:t>ة</a:t>
            </a:r>
            <a:r>
              <a:rPr lang="ar-SA" sz="2800" dirty="0" smtClean="0"/>
              <a:t> عند إضافة تري سيلكات المغنيزيوم .</a:t>
            </a:r>
            <a:endParaRPr kumimoji="0" lang="ar-SY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2908" y="714356"/>
            <a:ext cx="9144064" cy="1607646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>
                <a:effectLst>
                  <a:glow rad="101600">
                    <a:srgbClr val="7030A0">
                      <a:alpha val="60000"/>
                    </a:srgb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dirty="0">
                <a:effectLst>
                  <a:glow rad="101600">
                    <a:srgbClr val="7030A0">
                      <a:alpha val="60000"/>
                    </a:srgb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ar-SY" dirty="0">
              <a:effectLst>
                <a:glow rad="101600">
                  <a:srgbClr val="7030A0">
                    <a:alpha val="60000"/>
                  </a:srgb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14282" y="642918"/>
            <a:ext cx="8786874" cy="5857916"/>
          </a:xfrm>
        </p:spPr>
        <p:txBody>
          <a:bodyPr>
            <a:normAutofit/>
          </a:bodyPr>
          <a:lstStyle/>
          <a:p>
            <a:pPr algn="just"/>
            <a:r>
              <a:rPr lang="ar-SY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شمعات</a:t>
            </a:r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الزنك  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Zinc Stearate</a:t>
            </a:r>
            <a:r>
              <a:rPr lang="ar-SY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ar-SY" sz="2800" dirty="0" smtClean="0"/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عامل مزلق في المضغوطات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المحافظ بتراكيز يمكن أن تصل حتى 1.5% وزن/حجم .</a:t>
            </a:r>
            <a:endParaRPr lang="ar-SY" sz="28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endParaRPr lang="en-US" sz="2800" dirty="0" smtClean="0">
              <a:solidFill>
                <a:schemeClr val="bg1"/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ar-SA" sz="2800" dirty="0" smtClean="0">
                <a:solidFill>
                  <a:schemeClr val="bg1"/>
                </a:solidFill>
              </a:rPr>
              <a:t>كما تستخدم كعامل </a:t>
            </a:r>
            <a:r>
              <a:rPr lang="ar-SA" sz="28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رافع للكثافة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معتم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ذلك في مستحضرات التجميل و الكريمات العلاجية و كذلك استخدم في بودرات الرش " الذرورات "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3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ar-SY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098" name="Picture 2" descr="C:\Users\Microsoft\Desktop\المزلقات المستعملة في الكبسولا ت و المضغوطات آلية العمل و الكميات و ما دلالات أرقام الكبسولات\صور السواغات\zinc stearat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643446"/>
            <a:ext cx="4786346" cy="169779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8042176" cy="5572164"/>
          </a:xfrm>
        </p:spPr>
        <p:txBody>
          <a:bodyPr>
            <a:normAutofit/>
          </a:bodyPr>
          <a:lstStyle/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تستخدم </a:t>
            </a:r>
            <a:r>
              <a:rPr lang="ar-SY" sz="2800" dirty="0" smtClean="0">
                <a:solidFill>
                  <a:schemeClr val="bg1"/>
                </a:solidFill>
              </a:rPr>
              <a:t>شمعات</a:t>
            </a:r>
            <a:r>
              <a:rPr lang="ar-SA" sz="2800" dirty="0" smtClean="0">
                <a:solidFill>
                  <a:schemeClr val="bg1"/>
                </a:solidFill>
              </a:rPr>
              <a:t> الزنك في المستحضرات الصيدلانية المعدة للتطبيق الموضعي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المعطاة عن طريق الفم ، و هو بشكل عام خالِ من التأثيرات السميّة و المخرشة ، إلا أن استنشاقه يسبب حدوث التهاب رئة و قد يحدث الموت و خاصة عند الأطفال الرضع ونتيجة لذلك فقد بطل استعماله في المساحيق المعدة للتطبيق الموضعي بالرش "الذرورات”</a:t>
            </a:r>
            <a:endParaRPr lang="ar-SY" sz="2800" dirty="0" smtClean="0">
              <a:solidFill>
                <a:schemeClr val="bg1"/>
              </a:solidFill>
            </a:endParaRPr>
          </a:p>
          <a:p>
            <a:endParaRPr lang="en-US" sz="2800" dirty="0" smtClean="0"/>
          </a:p>
          <a:p>
            <a:r>
              <a:rPr lang="ar-SA" sz="2800" b="1" dirty="0" smtClean="0">
                <a:solidFill>
                  <a:srgbClr val="FFCC00"/>
                </a:solidFill>
              </a:rPr>
              <a:t>3-التنافرات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r>
              <a:rPr lang="ar-SA" sz="2800" dirty="0" smtClean="0">
                <a:solidFill>
                  <a:schemeClr val="bg1"/>
                </a:solidFill>
              </a:rPr>
              <a:t>يتفكك</a:t>
            </a:r>
            <a:r>
              <a:rPr lang="ar-SY" sz="2800" dirty="0" smtClean="0">
                <a:solidFill>
                  <a:schemeClr val="bg1"/>
                </a:solidFill>
              </a:rPr>
              <a:t> شمعات</a:t>
            </a:r>
            <a:r>
              <a:rPr lang="ar-SA" sz="2800" dirty="0" smtClean="0">
                <a:solidFill>
                  <a:schemeClr val="bg1"/>
                </a:solidFill>
              </a:rPr>
              <a:t> الزنك بواسطة الحموض الممددة .	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8470804" cy="5857916"/>
          </a:xfrm>
        </p:spPr>
        <p:txBody>
          <a:bodyPr>
            <a:normAutofit lnSpcReduction="10000"/>
          </a:bodyPr>
          <a:lstStyle/>
          <a:p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غليسيريل بالميتوستيرات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 : Glyceryl Palmitostearate</a:t>
            </a:r>
            <a:endParaRPr lang="ar-SY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en-US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en-US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en-US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ar-SY" sz="2800" b="1" dirty="0" smtClean="0">
              <a:solidFill>
                <a:srgbClr val="FFCC00"/>
              </a:solidFill>
            </a:endParaRPr>
          </a:p>
          <a:p>
            <a:pPr algn="just"/>
            <a:endParaRPr lang="ar-SY" sz="2800" dirty="0" smtClean="0"/>
          </a:p>
          <a:p>
            <a:pPr algn="just">
              <a:buFont typeface="Wingdings" pitchFamily="2" charset="2"/>
              <a:buChar char="Ø"/>
            </a:pPr>
            <a:r>
              <a:rPr lang="ar-SA" sz="2800" dirty="0" smtClean="0">
                <a:solidFill>
                  <a:schemeClr val="bg1"/>
                </a:solidFill>
              </a:rPr>
              <a:t>مزلق للمحافظ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المضغوطات بنسب ( 1-3 )%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ar-SA" sz="2800" dirty="0" smtClean="0">
                <a:solidFill>
                  <a:schemeClr val="bg1"/>
                </a:solidFill>
              </a:rPr>
              <a:t>ممدد في المحافظ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المضغوطات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ar-SA" sz="2800" dirty="0" smtClean="0">
                <a:solidFill>
                  <a:schemeClr val="bg1"/>
                </a:solidFill>
              </a:rPr>
              <a:t>عامل مشحّم  في آلات التصنيع لتسهيل تحرر المضغوطات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المحافظ منها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ar-SA" sz="2800" dirty="0" smtClean="0">
                <a:solidFill>
                  <a:schemeClr val="bg1"/>
                </a:solidFill>
              </a:rPr>
              <a:t>يُستخدم</a:t>
            </a:r>
            <a:r>
              <a:rPr lang="ar-SY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solidFill>
                  <a:schemeClr val="bg1"/>
                </a:solidFill>
              </a:rPr>
              <a:t>من أجل تحضير الكريات الدقيقة </a:t>
            </a:r>
            <a:r>
              <a:rPr lang="en-US" sz="2800" dirty="0" smtClean="0">
                <a:solidFill>
                  <a:schemeClr val="bg1"/>
                </a:solidFill>
              </a:rPr>
              <a:t>Microspheres </a:t>
            </a:r>
            <a:r>
              <a:rPr lang="ar-SA" sz="2800" dirty="0" smtClean="0">
                <a:solidFill>
                  <a:schemeClr val="bg1"/>
                </a:solidFill>
              </a:rPr>
              <a:t>و التي يمكن أن تُستخدم في صناعة المحافظ أو تُضغط من أجل تشكيل المضغوطات 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endParaRPr lang="ar-SY" sz="2800" b="1" dirty="0" smtClean="0">
              <a:solidFill>
                <a:srgbClr val="FFCC00"/>
              </a:solidFill>
            </a:endParaRPr>
          </a:p>
          <a:p>
            <a:endParaRPr lang="en-US" sz="2800" dirty="0" smtClean="0">
              <a:solidFill>
                <a:srgbClr val="FFCC00"/>
              </a:solidFill>
            </a:endParaRPr>
          </a:p>
          <a:p>
            <a:endParaRPr lang="ar-SY" sz="28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122" name="Picture 2" descr="C:\Users\Microsoft\Desktop\المزلقات المستعملة في الكبسولا ت و المضغوطات آلية العمل و الكميات و ما دلالات أرقام الكبسولات\صور السواغات\Glyceryl Palmitostearate.jpeg"/>
          <p:cNvPicPr>
            <a:picLocks noChangeAspect="1" noChangeArrowheads="1"/>
          </p:cNvPicPr>
          <p:nvPr/>
        </p:nvPicPr>
        <p:blipFill>
          <a:blip r:embed="rId2" cstate="print"/>
          <a:srcRect t="20000" r="3774" b="16000"/>
          <a:stretch>
            <a:fillRect/>
          </a:stretch>
        </p:blipFill>
        <p:spPr bwMode="auto">
          <a:xfrm>
            <a:off x="0" y="1357298"/>
            <a:ext cx="3643306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3143240" y="1142984"/>
            <a:ext cx="5708508" cy="1928826"/>
          </a:xfrm>
        </p:spPr>
        <p:txBody>
          <a:bodyPr>
            <a:normAutofit fontScale="90000"/>
          </a:bodyPr>
          <a:lstStyle/>
          <a:p>
            <a:r>
              <a:rPr lang="ar-SY" sz="6000" dirty="0" smtClean="0"/>
              <a:t>مزلقات المضغوطات :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dirty="0"/>
              <a:t/>
            </a:r>
            <a:br>
              <a:rPr lang="en-US" dirty="0"/>
            </a:br>
            <a:endParaRPr lang="ar-SY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4143372" y="1571612"/>
            <a:ext cx="4786346" cy="5072098"/>
          </a:xfrm>
        </p:spPr>
        <p:txBody>
          <a:bodyPr>
            <a:noAutofit/>
          </a:bodyPr>
          <a:lstStyle/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تضاف المزلقات للحثيرات أو المساحيق قبل الضغط مباشرة ( أي إلى الحثيرات الجافة ) على شكل مساحيق ناعمة جدا كي تتوزع على سطح الحثيرات وتغلفها.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بما أن هذه المواد ذات صفات </a:t>
            </a:r>
            <a:r>
              <a:rPr lang="ar-SA" sz="2800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CC00"/>
                </a:solidFill>
              </a:rPr>
              <a:t>كارهة للماء </a:t>
            </a:r>
            <a:r>
              <a:rPr lang="ar-SA" sz="2800" dirty="0" smtClean="0">
                <a:solidFill>
                  <a:schemeClr val="bg1"/>
                </a:solidFill>
              </a:rPr>
              <a:t>فهي تنقص من نفوذ السوائل إلى داخل المضغوطة و بالتالي فهي تؤخر من تفتت المضغوطات لهذا فهي تستعمل بنسب قليلة </a:t>
            </a:r>
            <a:r>
              <a:rPr lang="ar-SY" sz="2800" dirty="0" smtClean="0">
                <a:solidFill>
                  <a:schemeClr val="bg1"/>
                </a:solidFill>
              </a:rPr>
              <a:t>,</a:t>
            </a:r>
            <a:r>
              <a:rPr lang="ar-SA" sz="2800" dirty="0" smtClean="0">
                <a:solidFill>
                  <a:schemeClr val="bg1"/>
                </a:solidFill>
              </a:rPr>
              <a:t> </a:t>
            </a:r>
            <a:r>
              <a:rPr lang="ar-SA" sz="2800" dirty="0" smtClean="0">
                <a:ln>
                  <a:solidFill>
                    <a:srgbClr val="800000"/>
                  </a:solidFill>
                </a:ln>
                <a:solidFill>
                  <a:srgbClr val="7030A0"/>
                </a:solidFill>
              </a:rPr>
              <a:t>إذ أن زيادة نسبة المواد المزلقة يزيد من زمن التفتت من جهة و ينقص من قساوة المضغوطات الناتجة من جهة ثانية .</a:t>
            </a:r>
            <a:endParaRPr lang="en-US" sz="2800" dirty="0">
              <a:ln>
                <a:solidFill>
                  <a:srgbClr val="80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87042" name="Picture 2" descr="C:\Users\Microsoft\Desktop\المزلقات المستعملة في الكبسولا ت و المضغوطات آلية العمل و الكميات و ما دلالات أرقام الكبسولات\أدوية Drugs\DSC_04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42984"/>
            <a:ext cx="3929058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57158" y="785794"/>
            <a:ext cx="8501122" cy="5643602"/>
          </a:xfrm>
        </p:spPr>
        <p:txBody>
          <a:bodyPr/>
          <a:lstStyle/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ar-SY" sz="2800" b="1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يُستخدم غليسيريل بالميتوستيرات في المستحضرات الصيدلانية الفموية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عادة يُشار إلى أنه مادة غير مخرشة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غير سامة .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endParaRPr lang="en-US" sz="2800" dirty="0" smtClean="0"/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3-التنافرات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err="1" smtClean="0">
                <a:solidFill>
                  <a:schemeClr val="bg1"/>
                </a:solidFill>
              </a:rPr>
              <a:t>الغليسيريل</a:t>
            </a:r>
            <a:r>
              <a:rPr lang="ar-SA" sz="2800" dirty="0" smtClean="0">
                <a:solidFill>
                  <a:schemeClr val="bg1"/>
                </a:solidFill>
              </a:rPr>
              <a:t> ب</a:t>
            </a:r>
            <a:r>
              <a:rPr lang="ar-SY" sz="2800" dirty="0" smtClean="0">
                <a:solidFill>
                  <a:schemeClr val="bg1"/>
                </a:solidFill>
              </a:rPr>
              <a:t>ا</a:t>
            </a:r>
            <a:r>
              <a:rPr lang="ar-SA" sz="2800" dirty="0" err="1" smtClean="0">
                <a:solidFill>
                  <a:schemeClr val="bg1"/>
                </a:solidFill>
              </a:rPr>
              <a:t>لمتوستيرات</a:t>
            </a:r>
            <a:r>
              <a:rPr lang="ar-SA" sz="2800" dirty="0" smtClean="0">
                <a:solidFill>
                  <a:schemeClr val="bg1"/>
                </a:solidFill>
              </a:rPr>
              <a:t> متنافر مع </a:t>
            </a:r>
            <a:r>
              <a:rPr lang="ar-SA" sz="2800" dirty="0" err="1" smtClean="0">
                <a:solidFill>
                  <a:schemeClr val="bg1"/>
                </a:solidFill>
              </a:rPr>
              <a:t>الكيتوبرفين</a:t>
            </a:r>
            <a:r>
              <a:rPr lang="ar-SA" sz="2800" dirty="0" smtClean="0">
                <a:solidFill>
                  <a:schemeClr val="bg1"/>
                </a:solidFill>
              </a:rPr>
              <a:t> و </a:t>
            </a:r>
            <a:r>
              <a:rPr lang="ar-SA" sz="2800" dirty="0" err="1" smtClean="0">
                <a:solidFill>
                  <a:schemeClr val="bg1"/>
                </a:solidFill>
              </a:rPr>
              <a:t>النابروكسين</a:t>
            </a:r>
            <a:r>
              <a:rPr lang="ar-SA" sz="2800" dirty="0" smtClean="0">
                <a:solidFill>
                  <a:schemeClr val="bg1"/>
                </a:solidFill>
              </a:rPr>
              <a:t>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85720" y="714356"/>
            <a:ext cx="8643998" cy="5715040"/>
          </a:xfrm>
        </p:spPr>
        <p:txBody>
          <a:bodyPr>
            <a:normAutofit/>
          </a:bodyPr>
          <a:lstStyle/>
          <a:p>
            <a:r>
              <a:rPr lang="ar-SA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غليسيريل مونوسيترات    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Glyceryl Monostearate</a:t>
            </a:r>
            <a:r>
              <a:rPr lang="ar-SY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endParaRPr lang="ar-SY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ar-SY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مرطّب </a:t>
            </a:r>
            <a:r>
              <a:rPr lang="ar-SY" sz="2800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عامل مستحلب </a:t>
            </a:r>
            <a:r>
              <a:rPr lang="ar-SY" sz="2800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مذيب ( محلّ ) </a:t>
            </a:r>
            <a:r>
              <a:rPr lang="ar-SY" sz="2800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ar-SA" sz="2800" dirty="0" smtClean="0">
                <a:solidFill>
                  <a:schemeClr val="bg1"/>
                </a:solidFill>
              </a:rPr>
              <a:t>عامل مثبت </a:t>
            </a:r>
            <a:r>
              <a:rPr lang="ar-SY" sz="2800" dirty="0" smtClean="0">
                <a:solidFill>
                  <a:schemeClr val="bg1"/>
                </a:solidFill>
              </a:rPr>
              <a:t>.</a:t>
            </a:r>
          </a:p>
          <a:p>
            <a:pPr lvl="0">
              <a:buFont typeface="Arial" pitchFamily="34" charset="0"/>
              <a:buChar char="•"/>
            </a:pPr>
            <a:r>
              <a:rPr lang="ar-SA" sz="2800" b="1" dirty="0" smtClean="0">
                <a:solidFill>
                  <a:schemeClr val="bg1"/>
                </a:solidFill>
              </a:rPr>
              <a:t>مزلق في المحافظ </a:t>
            </a:r>
            <a:r>
              <a:rPr lang="ar-SA" sz="2800" b="1" dirty="0" err="1" smtClean="0">
                <a:solidFill>
                  <a:schemeClr val="bg1"/>
                </a:solidFill>
              </a:rPr>
              <a:t>و</a:t>
            </a:r>
            <a:r>
              <a:rPr lang="ar-SA" sz="2800" b="1" dirty="0" smtClean="0">
                <a:solidFill>
                  <a:schemeClr val="bg1"/>
                </a:solidFill>
              </a:rPr>
              <a:t> المضغوطات </a:t>
            </a:r>
            <a:r>
              <a:rPr lang="ar-SY" sz="2800" b="1" dirty="0" smtClean="0">
                <a:solidFill>
                  <a:schemeClr val="bg1"/>
                </a:solidFill>
              </a:rPr>
              <a:t>.</a:t>
            </a:r>
            <a:endParaRPr lang="ar-SY" sz="2800" dirty="0" smtClean="0">
              <a:solidFill>
                <a:schemeClr val="bg1"/>
              </a:solidFill>
            </a:endParaRPr>
          </a:p>
          <a:p>
            <a:pPr lvl="0">
              <a:buFont typeface="Arial" pitchFamily="34" charset="0"/>
              <a:buChar char="•"/>
            </a:pP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endParaRPr lang="ar-SY" sz="28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7170" name="Picture 2" descr="C:\Users\Microsoft\Desktop\المزلقات المستعملة في الكبسولا ت و المضغوطات آلية العمل و الكميات و ما دلالات أرقام الكبسولات\صور السواغات\glycerol_monostear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0"/>
            <a:ext cx="2286000" cy="2286000"/>
          </a:xfrm>
          <a:prstGeom prst="rect">
            <a:avLst/>
          </a:prstGeom>
          <a:noFill/>
        </p:spPr>
      </p:pic>
      <p:pic>
        <p:nvPicPr>
          <p:cNvPr id="7171" name="Picture 3" descr="C:\Users\Microsoft\Desktop\المزلقات المستعملة في الكبسولا ت و المضغوطات آلية العمل و الكميات و ما دلالات أرقام الكبسولات\صور السواغات\Glyceryl Monostearat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5572132" cy="307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8042176" cy="5429288"/>
          </a:xfrm>
        </p:spPr>
        <p:txBody>
          <a:bodyPr>
            <a:normAutofit/>
          </a:bodyPr>
          <a:lstStyle/>
          <a:p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Low"/>
            <a:r>
              <a:rPr lang="ar-SA" sz="2800" dirty="0" smtClean="0">
                <a:solidFill>
                  <a:schemeClr val="bg1"/>
                </a:solidFill>
              </a:rPr>
              <a:t>يُستخدم </a:t>
            </a:r>
            <a:r>
              <a:rPr lang="ar-SA" sz="2800" dirty="0" err="1" smtClean="0">
                <a:solidFill>
                  <a:schemeClr val="bg1"/>
                </a:solidFill>
              </a:rPr>
              <a:t>الغليسيريل</a:t>
            </a:r>
            <a:r>
              <a:rPr lang="ar-SA" sz="2800" dirty="0" smtClean="0">
                <a:solidFill>
                  <a:schemeClr val="bg1"/>
                </a:solidFill>
              </a:rPr>
              <a:t> مونوسيترات في مستحضرات التجميل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الأغذية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الأشكال الصيدلانية الفموية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الموضعية التطبيق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يُشار عادة إلى أنه سواغ غير سام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غير </a:t>
            </a:r>
            <a:r>
              <a:rPr lang="ar-SA" sz="2800" dirty="0" err="1" smtClean="0">
                <a:solidFill>
                  <a:schemeClr val="bg1"/>
                </a:solidFill>
              </a:rPr>
              <a:t>مخرش</a:t>
            </a:r>
            <a:r>
              <a:rPr lang="ar-SA" sz="2800" dirty="0" smtClean="0">
                <a:solidFill>
                  <a:schemeClr val="bg1"/>
                </a:solidFill>
              </a:rPr>
              <a:t> .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Low"/>
            <a:endParaRPr lang="en-US" sz="2800" dirty="0" smtClean="0"/>
          </a:p>
          <a:p>
            <a:pPr algn="justLow"/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Low"/>
            <a:r>
              <a:rPr lang="ar-SA" sz="2800" dirty="0" smtClean="0">
                <a:solidFill>
                  <a:schemeClr val="bg1"/>
                </a:solidFill>
              </a:rPr>
              <a:t>درجات الاستحلاب الذاتي </a:t>
            </a:r>
            <a:r>
              <a:rPr lang="ar-SA" sz="2800" dirty="0" err="1" smtClean="0">
                <a:solidFill>
                  <a:schemeClr val="bg1"/>
                </a:solidFill>
              </a:rPr>
              <a:t>للغليسيريل</a:t>
            </a:r>
            <a:r>
              <a:rPr lang="ar-SA" sz="2800" dirty="0" smtClean="0">
                <a:solidFill>
                  <a:schemeClr val="bg1"/>
                </a:solidFill>
              </a:rPr>
              <a:t> وحيد الشمعات تتنافر مع المواد الحمضية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dirty="0"/>
          </a:p>
        </p:txBody>
      </p:sp>
      <p:pic>
        <p:nvPicPr>
          <p:cNvPr id="5" name="Picture 2" descr="C:\Users\Microsoft\Desktop\المزلقات المستعملة في الكبسولا ت و المضغوطات آلية العمل و الكميات و ما دلالات أرقام الكبسولات\صور السواغات\glycerol_monostear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14282" y="857232"/>
            <a:ext cx="8715436" cy="5429288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فوسفات ثلاثية الكالسيوم 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Tribasic Calcium Phosphate :</a:t>
            </a:r>
          </a:p>
          <a:p>
            <a:endParaRPr lang="ar-SY" sz="2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ar-SA" sz="2800" b="1" dirty="0" smtClean="0">
                <a:solidFill>
                  <a:schemeClr val="bg1"/>
                </a:solidFill>
              </a:rPr>
              <a:t>مضاد تراص </a:t>
            </a:r>
            <a:r>
              <a:rPr lang="ar-SA" sz="2800" b="1" dirty="0" err="1" smtClean="0">
                <a:solidFill>
                  <a:schemeClr val="bg1"/>
                </a:solidFill>
              </a:rPr>
              <a:t>و</a:t>
            </a:r>
            <a:r>
              <a:rPr lang="ar-SA" sz="2800" b="1" dirty="0" smtClean="0">
                <a:solidFill>
                  <a:schemeClr val="bg1"/>
                </a:solidFill>
              </a:rPr>
              <a:t> تجمع المواد </a:t>
            </a:r>
            <a:r>
              <a:rPr lang="ar-SY" sz="2800" b="1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ar-SA" sz="2800" b="1" dirty="0" smtClean="0">
                <a:solidFill>
                  <a:schemeClr val="bg1"/>
                </a:solidFill>
              </a:rPr>
              <a:t>مزلق </a:t>
            </a:r>
            <a:r>
              <a:rPr lang="en-US" sz="2800" b="1" dirty="0" smtClean="0">
                <a:solidFill>
                  <a:schemeClr val="bg1"/>
                </a:solidFill>
              </a:rPr>
              <a:t>glidant </a:t>
            </a:r>
            <a:r>
              <a:rPr lang="ar-SY" sz="2800" b="1" dirty="0" smtClean="0">
                <a:solidFill>
                  <a:schemeClr val="bg1"/>
                </a:solidFill>
              </a:rPr>
              <a:t> 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ar-SA" sz="2800" dirty="0" smtClean="0">
                <a:solidFill>
                  <a:schemeClr val="bg1"/>
                </a:solidFill>
              </a:rPr>
              <a:t>ممدد في المضغوطات </a:t>
            </a:r>
            <a:r>
              <a:rPr lang="ar-SA" sz="2800" dirty="0" err="1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 المحافظ </a:t>
            </a:r>
            <a:r>
              <a:rPr lang="ar-SY" sz="2800" dirty="0" smtClean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8194" name="Picture 2" descr="C:\Users\Microsoft\Desktop\المزلقات المستعملة في الكبسولا ت و المضغوطات آلية العمل و الكميات و ما دلالات أرقام الكبسولات\صور السواغات\Tribasic Calcium Phospha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643314"/>
            <a:ext cx="5409868" cy="2786082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30352" y="1500174"/>
            <a:ext cx="8042176" cy="4786346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ar-SY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85720" y="857232"/>
            <a:ext cx="8643998" cy="5786478"/>
          </a:xfrm>
        </p:spPr>
        <p:txBody>
          <a:bodyPr>
            <a:normAutofit lnSpcReduction="10000"/>
          </a:bodyPr>
          <a:lstStyle/>
          <a:p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تُستخدم هذه المادة بشكل واسع في الأشكال الصيدلانية الفموية و المنتجات الغذائية و تُعتبر عموماً مادة غير سامة و غير مخرشة بالمقادير التي تُستخدم فيها كسواغ .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 لكن تناول كميات كبيرة منها قد تؤدي إلى ترسب بلورات هذه المادة في الأنسجة .</a:t>
            </a:r>
            <a:endParaRPr lang="ar-SY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تناولها الفموي بكميات كبيرة قد يؤدي إلى آلام بطنية و إقياء و إعياء و غثيان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إن أملاح الكالسيوم تتنافر مع التتراسكلين . إن تري باسيك كالسيوم فوسفات تتنافر أيضاً مع </a:t>
            </a:r>
            <a:r>
              <a:rPr lang="ar-SA" sz="2800" dirty="0" err="1" smtClean="0">
                <a:solidFill>
                  <a:schemeClr val="bg1"/>
                </a:solidFill>
              </a:rPr>
              <a:t>توكوفير</a:t>
            </a:r>
            <a:r>
              <a:rPr lang="ar-SY" sz="2800" dirty="0" smtClean="0">
                <a:solidFill>
                  <a:schemeClr val="bg1"/>
                </a:solidFill>
              </a:rPr>
              <a:t>و</a:t>
            </a:r>
            <a:r>
              <a:rPr lang="ar-SA" sz="2800" dirty="0" smtClean="0">
                <a:solidFill>
                  <a:schemeClr val="bg1"/>
                </a:solidFill>
              </a:rPr>
              <a:t>ل 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إنه يُؤثر في امتصاص الفيتامين د  و يمكن أن يشكل فوسفات قابلة للذوبان مع الهرمونات .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ar-SY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0" y="714356"/>
            <a:ext cx="9001156" cy="542928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ar-SA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فومارات ستيريل الصوديوم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Sodium Stearyl Fumarate</a:t>
            </a:r>
            <a:r>
              <a:rPr lang="ar-SY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:</a:t>
            </a:r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1- الاستخدام الصيدلاني :</a:t>
            </a:r>
            <a:endParaRPr lang="ar-SY" sz="2800" b="1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/>
              <a:t>تعتبر مادة مزلقة في المضغوطات </a:t>
            </a:r>
            <a:r>
              <a:rPr lang="ar-SA" sz="2800" dirty="0" err="1" smtClean="0"/>
              <a:t>و</a:t>
            </a:r>
            <a:r>
              <a:rPr lang="ar-SA" sz="2800" dirty="0" smtClean="0"/>
              <a:t> الكبسولات بتراكيز تتراوح بين </a:t>
            </a:r>
            <a:r>
              <a:rPr lang="ar-SA" sz="2800" dirty="0" smtClean="0">
                <a:solidFill>
                  <a:srgbClr val="66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( 0.5 – 2 )% </a:t>
            </a:r>
            <a:r>
              <a:rPr lang="ar-SA" sz="2800" dirty="0" smtClean="0"/>
              <a:t>وزن</a:t>
            </a:r>
            <a:r>
              <a:rPr lang="ar-SY" sz="2800" dirty="0" smtClean="0"/>
              <a:t> </a:t>
            </a:r>
            <a:r>
              <a:rPr lang="ar-SA" sz="2800" dirty="0" smtClean="0"/>
              <a:t>/</a:t>
            </a:r>
            <a:r>
              <a:rPr lang="ar-SY" sz="2800" dirty="0" smtClean="0"/>
              <a:t> </a:t>
            </a:r>
            <a:r>
              <a:rPr lang="ar-SA" sz="2800" dirty="0" smtClean="0"/>
              <a:t>وزن . </a:t>
            </a:r>
            <a:endParaRPr lang="en-US" sz="2800" dirty="0" smtClean="0"/>
          </a:p>
          <a:p>
            <a:pPr algn="just"/>
            <a:r>
              <a:rPr lang="ar-SA" sz="2800" dirty="0" smtClean="0"/>
              <a:t>كما يستفاد من هذه المادة في أغراض غذائية معينة .</a:t>
            </a:r>
            <a:endParaRPr lang="en-US" sz="2800" dirty="0" smtClean="0"/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2- التأثير على صحة الجسم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/>
              <a:t>تدخل هذه المادة في الأشكال الصيدلانية الفموية </a:t>
            </a:r>
            <a:r>
              <a:rPr lang="ar-SA" sz="2800" dirty="0" err="1" smtClean="0"/>
              <a:t>و</a:t>
            </a:r>
            <a:r>
              <a:rPr lang="ar-SA" sz="2800" dirty="0" smtClean="0"/>
              <a:t> لا تعتبر عموماً مادة سامة أو مخرشة.</a:t>
            </a:r>
            <a:endParaRPr lang="en-US" sz="2800" dirty="0" smtClean="0"/>
          </a:p>
          <a:p>
            <a:pPr algn="just"/>
            <a:r>
              <a:rPr lang="ar-SA" sz="2800" dirty="0" smtClean="0"/>
              <a:t>و قد أظهرت مادة فومارات الصوديوم نوعاً من السميّة </a:t>
            </a:r>
            <a:r>
              <a:rPr lang="ar-SA" sz="2800" dirty="0" err="1" smtClean="0"/>
              <a:t>و</a:t>
            </a:r>
            <a:r>
              <a:rPr lang="ar-SA" sz="2800" dirty="0" smtClean="0"/>
              <a:t> لكن هذه السميّة لا تزيد كثيراً عن سميّة كلوريد الصوديوم .</a:t>
            </a:r>
            <a:endParaRPr lang="en-US" sz="2800" dirty="0" smtClean="0"/>
          </a:p>
          <a:p>
            <a:pPr algn="just"/>
            <a:r>
              <a:rPr lang="ar-SA" sz="2800" b="1" dirty="0" smtClean="0">
                <a:solidFill>
                  <a:srgbClr val="FFCC00"/>
                </a:solidFill>
              </a:rPr>
              <a:t>3- التنافرات :</a:t>
            </a:r>
            <a:endParaRPr lang="en-US" sz="2800" dirty="0" smtClean="0">
              <a:solidFill>
                <a:srgbClr val="FFCC00"/>
              </a:solidFill>
            </a:endParaRPr>
          </a:p>
          <a:p>
            <a:pPr algn="just"/>
            <a:r>
              <a:rPr lang="ar-SA" sz="2800" dirty="0" smtClean="0"/>
              <a:t>لا يوجد له تنافرات .</a:t>
            </a:r>
            <a:endParaRPr lang="en-US" sz="2800" dirty="0" smtClean="0"/>
          </a:p>
          <a:p>
            <a:endParaRPr lang="en-US" sz="2800" dirty="0" smtClean="0">
              <a:solidFill>
                <a:srgbClr val="FFCC00"/>
              </a:solidFill>
            </a:endParaRPr>
          </a:p>
          <a:p>
            <a:endParaRPr lang="ar-SY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9217" name="Picture 1" descr="C:\Users\Microsoft\Desktop\المزلقات المستعملة في الكبسولا ت و المضغوطات آلية العمل و الكميات و ما دلالات أرقام الكبسولات\صور السواغات\Sodium_Stearyl_Fumar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6000760" cy="214311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42844" y="571480"/>
            <a:ext cx="8858312" cy="5715040"/>
          </a:xfrm>
        </p:spPr>
        <p:txBody>
          <a:bodyPr>
            <a:normAutofit/>
          </a:bodyPr>
          <a:lstStyle/>
          <a:p>
            <a:r>
              <a:rPr lang="ar-SA" sz="3200" b="1" dirty="0" smtClean="0">
                <a:ln>
                  <a:solidFill>
                    <a:srgbClr val="660066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</a:rPr>
              <a:t>حجم الكبسولات</a:t>
            </a:r>
            <a:r>
              <a:rPr lang="ar-SY" sz="3200" b="1" dirty="0" smtClean="0">
                <a:ln>
                  <a:solidFill>
                    <a:srgbClr val="660066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</a:rPr>
              <a:t> </a:t>
            </a:r>
            <a:r>
              <a:rPr lang="ar-SA" sz="3200" b="1" dirty="0" smtClean="0">
                <a:ln>
                  <a:solidFill>
                    <a:srgbClr val="660066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</a:rPr>
              <a:t> </a:t>
            </a:r>
            <a:r>
              <a:rPr lang="en-US" sz="3200" b="1" i="1" dirty="0" smtClean="0">
                <a:ln>
                  <a:solidFill>
                    <a:srgbClr val="660066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</a:rPr>
              <a:t>capsules size</a:t>
            </a:r>
            <a:r>
              <a:rPr lang="ar-SY" sz="3200" b="1" i="1" dirty="0" smtClean="0">
                <a:ln>
                  <a:solidFill>
                    <a:srgbClr val="660066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</a:rPr>
              <a:t>  </a:t>
            </a:r>
            <a:r>
              <a:rPr lang="ar-SY" sz="3200" b="1" dirty="0" smtClean="0">
                <a:ln>
                  <a:solidFill>
                    <a:srgbClr val="660066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</a:rPr>
              <a:t>:</a:t>
            </a:r>
            <a:endParaRPr lang="en-US" sz="3200" b="1" dirty="0" smtClean="0">
              <a:ln>
                <a:solidFill>
                  <a:srgbClr val="660066"/>
                </a:solidFill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  <a:p>
            <a:pPr algn="just"/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تصنع الكبسولات الجيلاتينية الفارغة بحجوم قياسية مختلفة , تتراوح هذه الحجوم القياسية للكبسولات المستخدمة في الأدوية البشرية كما يبين الجدول التالي :</a:t>
            </a:r>
            <a:endParaRPr lang="en-US" sz="2800" dirty="0" smtClean="0">
              <a:ln>
                <a:solidFill>
                  <a:srgbClr val="660066"/>
                </a:solidFill>
              </a:ln>
              <a:solidFill>
                <a:srgbClr val="7030A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endParaRPr lang="ar-SY" sz="2800" dirty="0"/>
          </a:p>
        </p:txBody>
      </p:sp>
      <p:pic>
        <p:nvPicPr>
          <p:cNvPr id="10241" name="Picture 1" descr="C:\Users\Microsoft\Desktop\المزلقات المستعملة في الكبسولا ت و المضغوطات آلية العمل و الكميات و ما دلالات أرقام الكبسولات\بدون عنوان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-10000"/>
          </a:blip>
          <a:srcRect/>
          <a:stretch>
            <a:fillRect/>
          </a:stretch>
        </p:blipFill>
        <p:spPr bwMode="auto">
          <a:xfrm>
            <a:off x="142844" y="2143115"/>
            <a:ext cx="7786742" cy="4572033"/>
          </a:xfrm>
          <a:prstGeom prst="rect">
            <a:avLst/>
          </a:prstGeom>
          <a:noFill/>
          <a:effectLst>
            <a:glow rad="101600">
              <a:srgbClr val="FFFF00">
                <a:alpha val="60000"/>
              </a:srgb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8042176" cy="5500726"/>
          </a:xfrm>
        </p:spPr>
        <p:txBody>
          <a:bodyPr>
            <a:normAutofit/>
          </a:bodyPr>
          <a:lstStyle/>
          <a:p>
            <a:pPr algn="just"/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يعتمد </a:t>
            </a:r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</a:rPr>
              <a:t>حجم الكبسولة </a:t>
            </a:r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المختار على كمية مادة الملئ و على </a:t>
            </a:r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كثافتها</a:t>
            </a:r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و </a:t>
            </a:r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انضغاطيتها </a:t>
            </a:r>
            <a:r>
              <a:rPr lang="en-US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Compressibility</a:t>
            </a:r>
            <a:r>
              <a:rPr lang="ar-SY" sz="28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كما يظهر الجدول السابق و يحدد الصيدلاني حجم الكبسولة المطلوب لصيغته من خلال التجريب .</a:t>
            </a:r>
            <a:endParaRPr lang="en-US" sz="2800" dirty="0" smtClean="0">
              <a:ln>
                <a:solidFill>
                  <a:srgbClr val="660066"/>
                </a:solidFill>
              </a:ln>
              <a:solidFill>
                <a:srgbClr val="7030A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ar-SY" sz="2800" dirty="0"/>
          </a:p>
        </p:txBody>
      </p:sp>
      <p:pic>
        <p:nvPicPr>
          <p:cNvPr id="5" name="صورة 4" descr="Untitled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576" y="2357429"/>
            <a:ext cx="7072330" cy="45005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/>
            </a:r>
            <a:br>
              <a:rPr lang="ar-SY" dirty="0" smtClean="0"/>
            </a:b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14282" y="357166"/>
            <a:ext cx="8715436" cy="6500834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المراجع :</a:t>
            </a:r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rgbClr val="FF000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السواغات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Handbook of Pharmaceutical Exciepnt sixth edition </a:t>
            </a:r>
            <a:endParaRPr lang="ar-SY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التكنولوجيا الصيدلية 1 : للدكتور عيسى سلوم</a:t>
            </a:r>
          </a:p>
          <a:p>
            <a:pPr marL="514350" lvl="0" indent="-514350">
              <a:buFont typeface="+mj-lt"/>
              <a:buAutoNum type="arabicPeriod"/>
            </a:pPr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علم الصيدلة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</a:t>
            </a: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للدكتور بديع كعيد ( منشورات جامعة دمشق )</a:t>
            </a:r>
          </a:p>
          <a:p>
            <a:pPr marL="514350" lvl="0" indent="-514350">
              <a:buFont typeface="+mj-lt"/>
              <a:buAutoNum type="arabicPeriod"/>
            </a:pPr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موقع العيادة السورية الطبية</a:t>
            </a:r>
          </a:p>
          <a:p>
            <a:pPr marL="514350" lvl="0" indent="-514350">
              <a:buFont typeface="+mj-lt"/>
              <a:buAutoNum type="arabicPeriod"/>
            </a:pPr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محاضرة بعنوان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Capsules</a:t>
            </a: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ل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Juan M. </a:t>
            </a:r>
            <a:r>
              <a:rPr lang="en-US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Irache</a:t>
            </a:r>
            <a:r>
              <a:rPr lang="ar-SY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من </a:t>
            </a:r>
            <a:r>
              <a:rPr lang="en-US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Farmaciay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Tecnología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Farmacéutica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Universidad de Navarra</a:t>
            </a:r>
          </a:p>
          <a:p>
            <a:endParaRPr lang="en-US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ar-SY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1"/>
          <p:cNvSpPr>
            <a:spLocks noGrp="1"/>
          </p:cNvSpPr>
          <p:nvPr>
            <p:ph type="title"/>
          </p:nvPr>
        </p:nvSpPr>
        <p:spPr>
          <a:xfrm>
            <a:off x="0" y="5852734"/>
            <a:ext cx="5629260" cy="1005266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ar-SY" dirty="0" smtClean="0">
                <a:solidFill>
                  <a:srgbClr val="CC3300"/>
                </a:solidFill>
                <a:effectLst>
                  <a:glow rad="101600">
                    <a:srgbClr val="CC3300">
                      <a:alpha val="60000"/>
                    </a:srgb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وشكراً لحسن استماعكم .</a:t>
            </a:r>
            <a:endParaRPr lang="ar-SY" dirty="0">
              <a:solidFill>
                <a:srgbClr val="CC3300"/>
              </a:solidFill>
              <a:effectLst>
                <a:glow rad="101600">
                  <a:srgbClr val="CC3300">
                    <a:alpha val="60000"/>
                  </a:srgb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صورة 3" descr="ques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0"/>
            <a:ext cx="1785918" cy="2182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251520" y="3000372"/>
            <a:ext cx="8715436" cy="3857628"/>
          </a:xfrm>
        </p:spPr>
        <p:txBody>
          <a:bodyPr>
            <a:normAutofit/>
          </a:bodyPr>
          <a:lstStyle/>
          <a:p>
            <a:pPr algn="just"/>
            <a:r>
              <a:rPr lang="ar-SA" sz="3600" dirty="0" smtClean="0">
                <a:solidFill>
                  <a:schemeClr val="bg1"/>
                </a:solidFill>
              </a:rPr>
              <a:t>أما بالنسبة </a:t>
            </a:r>
            <a:r>
              <a:rPr lang="ar-SA" sz="3600" dirty="0" err="1" smtClean="0">
                <a:solidFill>
                  <a:schemeClr val="bg1"/>
                </a:solidFill>
              </a:rPr>
              <a:t>لل</a:t>
            </a:r>
            <a:r>
              <a:rPr lang="ar-SY" sz="3600" dirty="0" smtClean="0">
                <a:solidFill>
                  <a:schemeClr val="bg1"/>
                </a:solidFill>
              </a:rPr>
              <a:t>كبسولات</a:t>
            </a:r>
            <a:r>
              <a:rPr lang="ar-SA" sz="3600" dirty="0" smtClean="0">
                <a:solidFill>
                  <a:schemeClr val="bg1"/>
                </a:solidFill>
              </a:rPr>
              <a:t> تضاف المزلقات إلى مزيج المساحيق أو الحثيرات المعدة للتعبئة في قشور الكبسولات الصلبة من أجل تحسين انزلاقها و انسيابها بحرية </a:t>
            </a:r>
            <a:r>
              <a:rPr lang="en-US" sz="3600" dirty="0" smtClean="0">
                <a:solidFill>
                  <a:schemeClr val="bg1"/>
                </a:solidFill>
              </a:rPr>
              <a:t>free flowing</a:t>
            </a:r>
            <a:r>
              <a:rPr lang="ar-SA" sz="3600" dirty="0" smtClean="0">
                <a:solidFill>
                  <a:schemeClr val="bg1"/>
                </a:solidFill>
              </a:rPr>
              <a:t> من قمع آلة تعبئة الكبسولات عبر أقسام الآلة إلى داخل قشور الكبسولات لكي تؤمن </a:t>
            </a:r>
            <a:r>
              <a:rPr lang="ar-SA" sz="3600" dirty="0" smtClean="0">
                <a:ln>
                  <a:solidFill>
                    <a:srgbClr val="FF33CC"/>
                  </a:solidFill>
                </a:ln>
                <a:solidFill>
                  <a:schemeClr val="bg1"/>
                </a:solidFill>
              </a:rPr>
              <a:t>تعبئتها المتجانسة </a:t>
            </a:r>
            <a:r>
              <a:rPr lang="ar-SA" sz="3600" dirty="0" smtClean="0">
                <a:solidFill>
                  <a:schemeClr val="bg1"/>
                </a:solidFill>
              </a:rPr>
              <a:t>بالمسحوق الدوائي </a:t>
            </a:r>
            <a:r>
              <a:rPr lang="ar-SA" sz="3600" dirty="0" err="1" smtClean="0">
                <a:solidFill>
                  <a:schemeClr val="bg1"/>
                </a:solidFill>
              </a:rPr>
              <a:t>و</a:t>
            </a:r>
            <a:r>
              <a:rPr lang="ar-SA" sz="3600" dirty="0" smtClean="0">
                <a:solidFill>
                  <a:schemeClr val="bg1"/>
                </a:solidFill>
              </a:rPr>
              <a:t> إنتاج كبسولات متجانسة الوزن .</a:t>
            </a:r>
            <a:endParaRPr lang="en-US" sz="3600" dirty="0" smtClean="0">
              <a:solidFill>
                <a:schemeClr val="bg1"/>
              </a:solidFill>
            </a:endParaRPr>
          </a:p>
          <a:p>
            <a:endParaRPr lang="ar-SY" dirty="0"/>
          </a:p>
        </p:txBody>
      </p:sp>
      <p:sp>
        <p:nvSpPr>
          <p:cNvPr id="5" name="عنوان 1"/>
          <p:cNvSpPr>
            <a:spLocks noGrp="1"/>
          </p:cNvSpPr>
          <p:nvPr/>
        </p:nvSpPr>
        <p:spPr>
          <a:xfrm>
            <a:off x="2857488" y="1714488"/>
            <a:ext cx="5708508" cy="192882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Y" sz="6000" dirty="0" smtClean="0"/>
              <a:t>مزلقات الكبسولات :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dirty="0"/>
              <a:t/>
            </a:r>
            <a:br>
              <a:rPr lang="en-US" dirty="0"/>
            </a:br>
            <a:endParaRPr lang="ar-SY" dirty="0"/>
          </a:p>
        </p:txBody>
      </p:sp>
      <p:pic>
        <p:nvPicPr>
          <p:cNvPr id="86018" name="Picture 2" descr="C:\Users\Microsoft\Desktop\المزلقات المستعملة في الكبسولا ت و المضغوطات آلية العمل و الكميات و ما دلالات أرقام الكبسولات\أدوية Drugs\Empty-Capsu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214810" cy="3000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214282" y="3071810"/>
            <a:ext cx="8643998" cy="3786190"/>
          </a:xfrm>
        </p:spPr>
        <p:txBody>
          <a:bodyPr>
            <a:normAutofit/>
          </a:bodyPr>
          <a:lstStyle/>
          <a:p>
            <a:pPr algn="just"/>
            <a:r>
              <a:rPr lang="ar-SY" sz="3200" dirty="0" smtClean="0">
                <a:solidFill>
                  <a:schemeClr val="bg1"/>
                </a:solidFill>
              </a:rPr>
              <a:t>إن مشكلة التزليق في المضغوطات الفوارة  تواجهنا في المستوى التكنولوجي </a:t>
            </a:r>
            <a:r>
              <a:rPr lang="ar-SY" sz="3200" dirty="0" err="1" smtClean="0">
                <a:solidFill>
                  <a:schemeClr val="bg1"/>
                </a:solidFill>
              </a:rPr>
              <a:t>و</a:t>
            </a:r>
            <a:r>
              <a:rPr lang="ar-SY" sz="3200" dirty="0" smtClean="0">
                <a:solidFill>
                  <a:schemeClr val="bg1"/>
                </a:solidFill>
              </a:rPr>
              <a:t> الطعم </a:t>
            </a:r>
            <a:r>
              <a:rPr lang="ar-SY" sz="3200" dirty="0" err="1" smtClean="0">
                <a:solidFill>
                  <a:schemeClr val="bg1"/>
                </a:solidFill>
              </a:rPr>
              <a:t>و</a:t>
            </a:r>
            <a:r>
              <a:rPr lang="ar-SY" sz="3200" dirty="0" smtClean="0">
                <a:solidFill>
                  <a:schemeClr val="bg1"/>
                </a:solidFill>
              </a:rPr>
              <a:t> رواق المحلول المتشكل , فاختيار المواد المزلقة عملية حساسة جدا لأن معظم المواد المزلقة غير ذوابة في الماء و تظهر بشكل معلقات بعد ذوبان المضغوطات و فورانها و هذا ما يمنعنا من استعمال المزلقات الجيدة و شائعة الاستعمال كشمعات المغنيزيوم و التالك .</a:t>
            </a:r>
            <a:endParaRPr lang="ar-SY" sz="3200" dirty="0">
              <a:solidFill>
                <a:schemeClr val="bg1"/>
              </a:solidFill>
            </a:endParaRPr>
          </a:p>
        </p:txBody>
      </p:sp>
      <p:sp>
        <p:nvSpPr>
          <p:cNvPr id="4" name="عنوان 1"/>
          <p:cNvSpPr>
            <a:spLocks noGrp="1"/>
          </p:cNvSpPr>
          <p:nvPr/>
        </p:nvSpPr>
        <p:spPr>
          <a:xfrm>
            <a:off x="2428860" y="1500174"/>
            <a:ext cx="6500858" cy="214314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Y" sz="6000" dirty="0" smtClean="0"/>
              <a:t>مزلقات </a:t>
            </a:r>
            <a:r>
              <a:rPr lang="ar-SY" sz="5400" dirty="0" smtClean="0"/>
              <a:t>المضغوطات الفوارة :</a:t>
            </a:r>
            <a:r>
              <a:rPr lang="ar-SY" sz="6000" dirty="0" smtClean="0"/>
              <a:t> 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dirty="0"/>
              <a:t/>
            </a:r>
            <a:br>
              <a:rPr lang="en-US" dirty="0"/>
            </a:br>
            <a:endParaRPr lang="ar-SY" dirty="0"/>
          </a:p>
        </p:txBody>
      </p:sp>
      <p:pic>
        <p:nvPicPr>
          <p:cNvPr id="7" name="صورة 6" descr="effervescent-table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806"/>
            <a:ext cx="4141413" cy="2678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214282" y="476672"/>
            <a:ext cx="8786874" cy="6381328"/>
          </a:xfrm>
        </p:spPr>
        <p:txBody>
          <a:bodyPr>
            <a:normAutofit lnSpcReduction="10000"/>
          </a:bodyPr>
          <a:lstStyle/>
          <a:p>
            <a:r>
              <a:rPr lang="ar-SY" u="sng" dirty="0" smtClean="0">
                <a:solidFill>
                  <a:srgbClr val="FFCC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يمكن تقسيم المواد المزلقة في المضغوطات الفوارة </a:t>
            </a:r>
          </a:p>
          <a:p>
            <a:r>
              <a:rPr lang="ar-SY" u="sng" dirty="0" smtClean="0">
                <a:solidFill>
                  <a:srgbClr val="FFCC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حسب آلية عملها كما يلي :</a:t>
            </a:r>
          </a:p>
          <a:p>
            <a:pPr lvl="0"/>
            <a:endParaRPr lang="ar-SY" b="1" dirty="0" smtClean="0"/>
          </a:p>
          <a:p>
            <a:pPr lvl="0" algn="just"/>
            <a:r>
              <a:rPr lang="ar-SY" b="1" dirty="0" smtClean="0">
                <a:solidFill>
                  <a:srgbClr val="C00000"/>
                </a:solidFill>
              </a:rPr>
              <a:t>عوامل منظمة للإنزلاق ( </a:t>
            </a:r>
            <a:r>
              <a:rPr lang="en-US" b="1" dirty="0" smtClean="0">
                <a:solidFill>
                  <a:srgbClr val="C00000"/>
                </a:solidFill>
              </a:rPr>
              <a:t> ( GLIDANTS</a:t>
            </a:r>
            <a:r>
              <a:rPr lang="ar-SY" b="1" dirty="0" smtClean="0">
                <a:solidFill>
                  <a:srgbClr val="C00000"/>
                </a:solidFill>
              </a:rPr>
              <a:t> : </a:t>
            </a:r>
            <a:endParaRPr lang="en-US" dirty="0" smtClean="0">
              <a:solidFill>
                <a:srgbClr val="C00000"/>
              </a:solidFill>
            </a:endParaRPr>
          </a:p>
          <a:p>
            <a:pPr algn="just"/>
            <a:r>
              <a:rPr lang="ar-SY" dirty="0" smtClean="0">
                <a:solidFill>
                  <a:schemeClr val="bg1"/>
                </a:solidFill>
              </a:rPr>
              <a:t>نميز في هذه المجموعة : </a:t>
            </a:r>
          </a:p>
          <a:p>
            <a:pPr algn="just"/>
            <a:r>
              <a:rPr lang="ar-SY" dirty="0" smtClean="0">
                <a:solidFill>
                  <a:schemeClr val="bg1"/>
                </a:solidFill>
              </a:rPr>
              <a:t>شمعات الصوديوم , النشاء الذواب , الآيروزيل .</a:t>
            </a:r>
            <a:endParaRPr lang="en-US" dirty="0" smtClean="0">
              <a:solidFill>
                <a:schemeClr val="bg1"/>
              </a:solidFill>
            </a:endParaRPr>
          </a:p>
          <a:p>
            <a:pPr lvl="0" algn="just"/>
            <a:endParaRPr lang="ar-SY" b="1" dirty="0" smtClean="0"/>
          </a:p>
          <a:p>
            <a:pPr lvl="0" algn="just"/>
            <a:r>
              <a:rPr lang="ar-SY" b="1" dirty="0" smtClean="0">
                <a:solidFill>
                  <a:srgbClr val="C00000"/>
                </a:solidFill>
              </a:rPr>
              <a:t>عوامل مضادة للاحتكاك (</a:t>
            </a:r>
            <a:r>
              <a:rPr lang="en-US" b="1" dirty="0" smtClean="0">
                <a:solidFill>
                  <a:srgbClr val="C00000"/>
                </a:solidFill>
              </a:rPr>
              <a:t>LUBRICANTS </a:t>
            </a:r>
            <a:r>
              <a:rPr lang="ar-SY" b="1" dirty="0" smtClean="0">
                <a:solidFill>
                  <a:srgbClr val="C00000"/>
                </a:solidFill>
              </a:rPr>
              <a:t> ) :    </a:t>
            </a:r>
            <a:endParaRPr lang="en-US" dirty="0" smtClean="0">
              <a:solidFill>
                <a:srgbClr val="C00000"/>
              </a:solidFill>
            </a:endParaRPr>
          </a:p>
          <a:p>
            <a:pPr algn="just"/>
            <a:r>
              <a:rPr lang="ar-SY" dirty="0" smtClean="0">
                <a:solidFill>
                  <a:schemeClr val="bg1"/>
                </a:solidFill>
              </a:rPr>
              <a:t>نميز :</a:t>
            </a:r>
            <a:endParaRPr lang="ar-SA" dirty="0" smtClean="0">
              <a:solidFill>
                <a:schemeClr val="bg1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ar-S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SY" dirty="0" smtClean="0">
                <a:solidFill>
                  <a:schemeClr val="bg1"/>
                </a:solidFill>
              </a:rPr>
              <a:t>الآيروزيل و مشتقات البولي ايتلن غليكول </a:t>
            </a:r>
            <a:r>
              <a:rPr lang="en-US" dirty="0" smtClean="0">
                <a:solidFill>
                  <a:schemeClr val="bg1"/>
                </a:solidFill>
              </a:rPr>
              <a:t>PEG</a:t>
            </a:r>
            <a:r>
              <a:rPr lang="ar-SY" dirty="0" smtClean="0">
                <a:solidFill>
                  <a:schemeClr val="bg1"/>
                </a:solidFill>
              </a:rPr>
              <a:t>  , ( صوديوم لوريل سلفات و حمض البور ) يستعملان في تحضير المضغوطات للاستعمال الخارجي النسائي .</a:t>
            </a:r>
          </a:p>
          <a:p>
            <a:pPr algn="just">
              <a:buFont typeface="Arial" pitchFamily="34" charset="0"/>
              <a:buChar char="•"/>
            </a:pPr>
            <a:r>
              <a:rPr lang="ar-SA" dirty="0" smtClean="0">
                <a:solidFill>
                  <a:schemeClr val="bg1"/>
                </a:solidFill>
              </a:rPr>
              <a:t> </a:t>
            </a:r>
            <a:r>
              <a:rPr lang="ar-SY" dirty="0" smtClean="0">
                <a:solidFill>
                  <a:schemeClr val="bg1"/>
                </a:solidFill>
              </a:rPr>
              <a:t>الصوابين : زيتات الصوديوم</a:t>
            </a:r>
            <a:r>
              <a:rPr lang="ar-SA" dirty="0" smtClean="0">
                <a:solidFill>
                  <a:schemeClr val="bg1"/>
                </a:solidFill>
              </a:rPr>
              <a:t> </a:t>
            </a:r>
            <a:r>
              <a:rPr lang="ar-SY" dirty="0" smtClean="0">
                <a:solidFill>
                  <a:schemeClr val="bg1"/>
                </a:solidFill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ar-SA" dirty="0" smtClean="0">
                <a:solidFill>
                  <a:schemeClr val="bg1"/>
                </a:solidFill>
              </a:rPr>
              <a:t> </a:t>
            </a:r>
            <a:r>
              <a:rPr lang="ar-SY" dirty="0" smtClean="0">
                <a:solidFill>
                  <a:schemeClr val="bg1"/>
                </a:solidFill>
              </a:rPr>
              <a:t>أملاح الصوديوم : بنزوات الصوديوم و خلات الصوديوم اللامائية ( تغلف بزيت السيليكون لزيادة فعاليتها ) .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5122" name="Picture 2" descr="J:\نسيمي\الصور     picture\Fun\AHMED ALAA 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143371" cy="28574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572560" cy="5929354"/>
          </a:xfrm>
        </p:spPr>
        <p:txBody>
          <a:bodyPr>
            <a:normAutofit/>
          </a:bodyPr>
          <a:lstStyle/>
          <a:p>
            <a:pPr lvl="0" algn="just"/>
            <a:r>
              <a:rPr lang="ar-SY" b="1" dirty="0" smtClean="0">
                <a:solidFill>
                  <a:srgbClr val="C00000"/>
                </a:solidFill>
              </a:rPr>
              <a:t>المزلقات مانعات الالتصاق (</a:t>
            </a:r>
            <a:r>
              <a:rPr lang="en-US" b="1" dirty="0" smtClean="0">
                <a:solidFill>
                  <a:srgbClr val="C00000"/>
                </a:solidFill>
              </a:rPr>
              <a:t>( ANTIADHERENTS </a:t>
            </a:r>
            <a:r>
              <a:rPr lang="ar-SY" b="1" dirty="0" smtClean="0">
                <a:solidFill>
                  <a:srgbClr val="C00000"/>
                </a:solidFill>
              </a:rPr>
              <a:t> :</a:t>
            </a:r>
            <a:endParaRPr lang="en-US" dirty="0" smtClean="0">
              <a:solidFill>
                <a:srgbClr val="C00000"/>
              </a:solidFill>
            </a:endParaRPr>
          </a:p>
          <a:p>
            <a:pPr algn="just"/>
            <a:r>
              <a:rPr lang="ar-SY" dirty="0" smtClean="0">
                <a:solidFill>
                  <a:schemeClr val="bg1"/>
                </a:solidFill>
              </a:rPr>
              <a:t>نجد في هذه المجموعة : الآيروزيل , زيت البرافين , كبريتات الصوديوم , مشتقات البولي ايتلن غليكول 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ar-SY" dirty="0" smtClean="0">
              <a:solidFill>
                <a:schemeClr val="bg1"/>
              </a:solidFill>
            </a:endParaRPr>
          </a:p>
          <a:p>
            <a:r>
              <a:rPr lang="ar-SY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endParaRPr lang="ar-SY" dirty="0"/>
          </a:p>
        </p:txBody>
      </p:sp>
      <p:pic>
        <p:nvPicPr>
          <p:cNvPr id="3074" name="Picture 2" descr="J:\نسيمي\الصور     picture\Fun\AD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46343" y="1039551"/>
            <a:ext cx="3714744" cy="4921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571472" y="5429264"/>
            <a:ext cx="79296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Y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سؤال - لماذا </a:t>
            </a:r>
            <a:r>
              <a:rPr lang="ar-SA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تستعمل </a:t>
            </a:r>
            <a:r>
              <a:rPr lang="ar-SY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المزلقات الكارهة للماء</a:t>
            </a:r>
            <a:r>
              <a:rPr lang="ar-SA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بنسب قليلة</a:t>
            </a:r>
            <a:r>
              <a:rPr lang="ar-SY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ar-SA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تتراوح بين (0.5-2)%</a:t>
            </a:r>
            <a:r>
              <a:rPr lang="ar-SY" sz="36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ar-SY" sz="4000" dirty="0" smtClean="0">
                <a:ln>
                  <a:solidFill>
                    <a:srgbClr val="FFCC00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؟</a:t>
            </a:r>
            <a:endParaRPr lang="ar-SY" sz="3600" dirty="0" smtClean="0">
              <a:ln>
                <a:solidFill>
                  <a:srgbClr val="FFCC00"/>
                </a:solidFill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3435</TotalTime>
  <Words>3744</Words>
  <Application>Microsoft Office PowerPoint</Application>
  <PresentationFormat>On-screen Show (4:3)</PresentationFormat>
  <Paragraphs>400</Paragraphs>
  <Slides>59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59</vt:i4>
      </vt:variant>
    </vt:vector>
  </HeadingPairs>
  <TitlesOfParts>
    <vt:vector size="61" baseType="lpstr">
      <vt:lpstr>سمة Office</vt:lpstr>
      <vt:lpstr>تدفق</vt:lpstr>
      <vt:lpstr>Slide 1</vt:lpstr>
      <vt:lpstr>Slide 2</vt:lpstr>
      <vt:lpstr>Slide 3</vt:lpstr>
      <vt:lpstr>Lubricants </vt:lpstr>
      <vt:lpstr>مزلقات المضغوطات : 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: Lubricant sensityالحساسية للعامل المزلق   </vt:lpstr>
      <vt:lpstr>Slide 18</vt:lpstr>
      <vt:lpstr>سؤال – ما هو سبب التأثير السلبي لحساسية العامل المزلق ( التفتت و                   الانحلال البطيئان , ومقاومة الكسر الضعيفة ( ؟  </vt:lpstr>
      <vt:lpstr>Slide 20</vt:lpstr>
      <vt:lpstr>من أهم العوامل المحسّنة للانزلاق والانسيابية (glidants) نذكر:</vt:lpstr>
      <vt:lpstr>Slide 22</vt:lpstr>
      <vt:lpstr>Slide 23</vt:lpstr>
      <vt:lpstr> </vt:lpstr>
      <vt:lpstr> 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 </vt:lpstr>
      <vt:lpstr> لوريل سلفات الصوديوم :   Sodium Lauryl Sulfate  </vt:lpstr>
      <vt:lpstr>Slide 35</vt:lpstr>
      <vt:lpstr>كما يمكن استعمال بعض الزيوت كمزلقات :  </vt:lpstr>
      <vt:lpstr>Slide 37</vt:lpstr>
      <vt:lpstr>  </vt:lpstr>
      <vt:lpstr> </vt:lpstr>
      <vt:lpstr> </vt:lpstr>
      <vt:lpstr>Slide 41</vt:lpstr>
      <vt:lpstr>Slide 42</vt:lpstr>
      <vt:lpstr>Slide 43</vt:lpstr>
      <vt:lpstr>Slide 44</vt:lpstr>
      <vt:lpstr> </vt:lpstr>
      <vt:lpstr>Slide 46</vt:lpstr>
      <vt:lpstr> </vt:lpstr>
      <vt:lpstr> </vt:lpstr>
      <vt:lpstr> </vt:lpstr>
      <vt:lpstr> </vt:lpstr>
      <vt:lpstr> </vt:lpstr>
      <vt:lpstr> </vt:lpstr>
      <vt:lpstr>Slide 53</vt:lpstr>
      <vt:lpstr> </vt:lpstr>
      <vt:lpstr> </vt:lpstr>
      <vt:lpstr> </vt:lpstr>
      <vt:lpstr> </vt:lpstr>
      <vt:lpstr> </vt:lpstr>
      <vt:lpstr>وشكراً لحسن استماعكم 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الهرمونات الأنثوية</dc:title>
  <dc:creator>mais</dc:creator>
  <cp:lastModifiedBy>Mohammed Dakkak</cp:lastModifiedBy>
  <cp:revision>315</cp:revision>
  <dcterms:created xsi:type="dcterms:W3CDTF">2010-11-21T16:35:23Z</dcterms:created>
  <dcterms:modified xsi:type="dcterms:W3CDTF">2011-03-16T07:07:06Z</dcterms:modified>
</cp:coreProperties>
</file>